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58" r:id="rId6"/>
    <p:sldId id="260" r:id="rId7"/>
    <p:sldId id="261" r:id="rId8"/>
    <p:sldId id="259" r:id="rId9"/>
    <p:sldId id="262" r:id="rId10"/>
    <p:sldId id="263" r:id="rId11"/>
    <p:sldId id="265" r:id="rId12"/>
    <p:sldId id="264" r:id="rId13"/>
    <p:sldId id="266" r:id="rId14"/>
    <p:sldId id="267" r:id="rId15"/>
    <p:sldId id="304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306" r:id="rId39"/>
    <p:sldId id="290" r:id="rId40"/>
    <p:sldId id="292" r:id="rId41"/>
    <p:sldId id="291" r:id="rId42"/>
    <p:sldId id="293" r:id="rId43"/>
    <p:sldId id="294" r:id="rId44"/>
    <p:sldId id="296" r:id="rId45"/>
    <p:sldId id="295" r:id="rId46"/>
    <p:sldId id="297" r:id="rId47"/>
    <p:sldId id="298" r:id="rId48"/>
    <p:sldId id="307" r:id="rId49"/>
    <p:sldId id="299" r:id="rId50"/>
    <p:sldId id="300" r:id="rId51"/>
    <p:sldId id="301" r:id="rId52"/>
    <p:sldId id="302" r:id="rId53"/>
    <p:sldId id="303" r:id="rId54"/>
    <p:sldId id="308" r:id="rId55"/>
    <p:sldId id="309" r:id="rId56"/>
    <p:sldId id="310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9" autoAdjust="0"/>
    <p:restoredTop sz="94619" autoAdjust="0"/>
  </p:normalViewPr>
  <p:slideViewPr>
    <p:cSldViewPr snapToGrid="0">
      <p:cViewPr varScale="1">
        <p:scale>
          <a:sx n="110" d="100"/>
          <a:sy n="110" d="100"/>
        </p:scale>
        <p:origin x="3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image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Rectangle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Rectangle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R Functions: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What are they and when should you use them</a:t>
            </a:r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82DE8-DB46-4651-81B2-DDAF14D8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D6FEF-8DFC-48B9-BE27-6AF46510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library(</a:t>
            </a:r>
            <a:r>
              <a:rPr lang="en-US" dirty="0" err="1">
                <a:latin typeface="Lucida Console" panose="020B0609040504020204" pitchFamily="49" charset="0"/>
              </a:rPr>
              <a:t>lubridate</a:t>
            </a:r>
            <a:r>
              <a:rPr lang="en-US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date_blast_func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&lt;-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function(df =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in_df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d_format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"%m/%d/%Y",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d_name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"datetime")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 &lt;- </a:t>
            </a:r>
            <a:r>
              <a:rPr lang="en-US" b="1" dirty="0" err="1">
                <a:latin typeface="Lucida Console" panose="020B0609040504020204" pitchFamily="49" charset="0"/>
              </a:rPr>
              <a:t>as.Date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], format = </a:t>
            </a:r>
            <a:r>
              <a:rPr lang="en-US" b="1" dirty="0" err="1">
                <a:latin typeface="Lucida Console" panose="020B0609040504020204" pitchFamily="49" charset="0"/>
              </a:rPr>
              <a:t>d_format</a:t>
            </a:r>
            <a:r>
              <a:rPr lang="en-US" b="1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df$year</a:t>
            </a:r>
            <a:r>
              <a:rPr lang="en-US" b="1" dirty="0">
                <a:latin typeface="Lucida Console" panose="020B0609040504020204" pitchFamily="49" charset="0"/>
              </a:rPr>
              <a:t> &lt;- year(df[,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df$month</a:t>
            </a:r>
            <a:r>
              <a:rPr lang="en-US" b="1" dirty="0">
                <a:latin typeface="Lucida Console" panose="020B0609040504020204" pitchFamily="49" charset="0"/>
              </a:rPr>
              <a:t> &lt;- month(df[,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df$day</a:t>
            </a:r>
            <a:r>
              <a:rPr lang="en-US" b="1" dirty="0">
                <a:latin typeface="Lucida Console" panose="020B0609040504020204" pitchFamily="49" charset="0"/>
              </a:rPr>
              <a:t> &lt;- day(df[,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df$yday</a:t>
            </a:r>
            <a:r>
              <a:rPr lang="en-US" b="1" dirty="0">
                <a:latin typeface="Lucida Console" panose="020B0609040504020204" pitchFamily="49" charset="0"/>
              </a:rPr>
              <a:t> &lt;- </a:t>
            </a:r>
            <a:r>
              <a:rPr lang="en-US" b="1" dirty="0" err="1">
                <a:latin typeface="Lucida Console" panose="020B0609040504020204" pitchFamily="49" charset="0"/>
              </a:rPr>
              <a:t>yday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return(df)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816CFA-5919-4EBB-B71C-134AD6CC2759}"/>
              </a:ext>
            </a:extLst>
          </p:cNvPr>
          <p:cNvCxnSpPr>
            <a:cxnSpLocks/>
          </p:cNvCxnSpPr>
          <p:nvPr/>
        </p:nvCxnSpPr>
        <p:spPr>
          <a:xfrm flipH="1">
            <a:off x="2556679" y="4988905"/>
            <a:ext cx="627797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2D8613-23A9-4AD7-BD03-1CC39D66DBFF}"/>
              </a:ext>
            </a:extLst>
          </p:cNvPr>
          <p:cNvSpPr txBox="1"/>
          <p:nvPr/>
        </p:nvSpPr>
        <p:spPr>
          <a:xfrm>
            <a:off x="3370996" y="4804239"/>
            <a:ext cx="3060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Returns the new data frame</a:t>
            </a:r>
          </a:p>
        </p:txBody>
      </p:sp>
    </p:spTree>
    <p:extLst>
      <p:ext uri="{BB962C8B-B14F-4D97-AF65-F5344CB8AC3E}">
        <p14:creationId xmlns:p14="http://schemas.microsoft.com/office/powerpoint/2010/main" val="1743978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1B55D-CECA-4086-AA7C-B2477B40F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Example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64187-8437-4B54-8945-78814C874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Lucida Console" panose="020B0609040504020204" pitchFamily="49" charset="0"/>
              </a:rPr>
              <a:t>Step 1: Run your function code </a:t>
            </a:r>
          </a:p>
          <a:p>
            <a:pPr marL="0" indent="0">
              <a:buNone/>
            </a:pPr>
            <a:r>
              <a:rPr lang="en-US" sz="1000" dirty="0" err="1">
                <a:latin typeface="Lucida Console" panose="020B0609040504020204" pitchFamily="49" charset="0"/>
              </a:rPr>
              <a:t>date_blast_func</a:t>
            </a:r>
            <a:r>
              <a:rPr lang="en-US" sz="1000" dirty="0">
                <a:latin typeface="Lucida Console" panose="020B0609040504020204" pitchFamily="49" charset="0"/>
              </a:rPr>
              <a:t> &lt;- function(df = </a:t>
            </a:r>
            <a:r>
              <a:rPr lang="en-US" sz="1000" dirty="0" err="1">
                <a:latin typeface="Lucida Console" panose="020B0609040504020204" pitchFamily="49" charset="0"/>
              </a:rPr>
              <a:t>in_df</a:t>
            </a:r>
            <a:r>
              <a:rPr lang="en-US" sz="1000" dirty="0"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latin typeface="Lucida Console" panose="020B0609040504020204" pitchFamily="49" charset="0"/>
              </a:rPr>
              <a:t>d_format</a:t>
            </a:r>
            <a:r>
              <a:rPr lang="en-US" sz="1000" dirty="0">
                <a:latin typeface="Lucida Console" panose="020B0609040504020204" pitchFamily="49" charset="0"/>
              </a:rPr>
              <a:t> = "%m/%d/%Y",</a:t>
            </a:r>
            <a:r>
              <a:rPr lang="en-US" sz="1000" dirty="0" err="1">
                <a:latin typeface="Lucida Console" panose="020B0609040504020204" pitchFamily="49" charset="0"/>
              </a:rPr>
              <a:t>d_name</a:t>
            </a:r>
            <a:r>
              <a:rPr lang="en-US" sz="1000" dirty="0">
                <a:latin typeface="Lucida Console" panose="020B0609040504020204" pitchFamily="49" charset="0"/>
              </a:rPr>
              <a:t> = "datetime"){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df[,</a:t>
            </a:r>
            <a:r>
              <a:rPr lang="en-US" sz="1000" dirty="0" err="1">
                <a:latin typeface="Lucida Console" panose="020B0609040504020204" pitchFamily="49" charset="0"/>
              </a:rPr>
              <a:t>d_name</a:t>
            </a:r>
            <a:r>
              <a:rPr lang="en-US" sz="1000" dirty="0">
                <a:latin typeface="Lucida Console" panose="020B0609040504020204" pitchFamily="49" charset="0"/>
              </a:rPr>
              <a:t>] &lt;- </a:t>
            </a:r>
            <a:r>
              <a:rPr lang="en-US" sz="1000" dirty="0" err="1">
                <a:latin typeface="Lucida Console" panose="020B0609040504020204" pitchFamily="49" charset="0"/>
              </a:rPr>
              <a:t>as.Date</a:t>
            </a:r>
            <a:r>
              <a:rPr lang="en-US" sz="1000" dirty="0">
                <a:latin typeface="Lucida Console" panose="020B0609040504020204" pitchFamily="49" charset="0"/>
              </a:rPr>
              <a:t>(df[,</a:t>
            </a:r>
            <a:r>
              <a:rPr lang="en-US" sz="1000" dirty="0" err="1">
                <a:latin typeface="Lucida Console" panose="020B0609040504020204" pitchFamily="49" charset="0"/>
              </a:rPr>
              <a:t>d_name</a:t>
            </a:r>
            <a:r>
              <a:rPr lang="en-US" sz="1000" dirty="0">
                <a:latin typeface="Lucida Console" panose="020B0609040504020204" pitchFamily="49" charset="0"/>
              </a:rPr>
              <a:t>], format = </a:t>
            </a:r>
            <a:r>
              <a:rPr lang="en-US" sz="1000" dirty="0" err="1">
                <a:latin typeface="Lucida Console" panose="020B0609040504020204" pitchFamily="49" charset="0"/>
              </a:rPr>
              <a:t>d_format</a:t>
            </a:r>
            <a:r>
              <a:rPr lang="en-US" sz="1000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latin typeface="Lucida Console" panose="020B0609040504020204" pitchFamily="49" charset="0"/>
              </a:rPr>
              <a:t>df$year</a:t>
            </a:r>
            <a:r>
              <a:rPr lang="en-US" sz="1000" dirty="0">
                <a:latin typeface="Lucida Console" panose="020B0609040504020204" pitchFamily="49" charset="0"/>
              </a:rPr>
              <a:t> &lt;- year(df[,</a:t>
            </a:r>
            <a:r>
              <a:rPr lang="en-US" sz="1000" dirty="0" err="1">
                <a:latin typeface="Lucida Console" panose="020B0609040504020204" pitchFamily="49" charset="0"/>
              </a:rPr>
              <a:t>d_name</a:t>
            </a:r>
            <a:r>
              <a:rPr lang="en-US" sz="1000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latin typeface="Lucida Console" panose="020B0609040504020204" pitchFamily="49" charset="0"/>
              </a:rPr>
              <a:t>df$month</a:t>
            </a:r>
            <a:r>
              <a:rPr lang="en-US" sz="1000" dirty="0">
                <a:latin typeface="Lucida Console" panose="020B0609040504020204" pitchFamily="49" charset="0"/>
              </a:rPr>
              <a:t> &lt;- month(df[,</a:t>
            </a:r>
            <a:r>
              <a:rPr lang="en-US" sz="1000" dirty="0" err="1">
                <a:latin typeface="Lucida Console" panose="020B0609040504020204" pitchFamily="49" charset="0"/>
              </a:rPr>
              <a:t>d_name</a:t>
            </a:r>
            <a:r>
              <a:rPr lang="en-US" sz="1000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latin typeface="Lucida Console" panose="020B0609040504020204" pitchFamily="49" charset="0"/>
              </a:rPr>
              <a:t>df$day</a:t>
            </a:r>
            <a:r>
              <a:rPr lang="en-US" sz="1000" dirty="0">
                <a:latin typeface="Lucida Console" panose="020B0609040504020204" pitchFamily="49" charset="0"/>
              </a:rPr>
              <a:t> &lt;- day(df[,</a:t>
            </a:r>
            <a:r>
              <a:rPr lang="en-US" sz="1000" dirty="0" err="1">
                <a:latin typeface="Lucida Console" panose="020B0609040504020204" pitchFamily="49" charset="0"/>
              </a:rPr>
              <a:t>d_name</a:t>
            </a:r>
            <a:r>
              <a:rPr lang="en-US" sz="1000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latin typeface="Lucida Console" panose="020B0609040504020204" pitchFamily="49" charset="0"/>
              </a:rPr>
              <a:t>df$yday</a:t>
            </a:r>
            <a:r>
              <a:rPr lang="en-US" sz="1000" dirty="0">
                <a:latin typeface="Lucida Console" panose="020B0609040504020204" pitchFamily="49" charset="0"/>
              </a:rPr>
              <a:t> &lt;- </a:t>
            </a:r>
            <a:r>
              <a:rPr lang="en-US" sz="1000" dirty="0" err="1">
                <a:latin typeface="Lucida Console" panose="020B0609040504020204" pitchFamily="49" charset="0"/>
              </a:rPr>
              <a:t>yday</a:t>
            </a:r>
            <a:r>
              <a:rPr lang="en-US" sz="1000" dirty="0">
                <a:latin typeface="Lucida Console" panose="020B0609040504020204" pitchFamily="49" charset="0"/>
              </a:rPr>
              <a:t>(df[,</a:t>
            </a:r>
            <a:r>
              <a:rPr lang="en-US" sz="1000" dirty="0" err="1">
                <a:latin typeface="Lucida Console" panose="020B0609040504020204" pitchFamily="49" charset="0"/>
              </a:rPr>
              <a:t>d_name</a:t>
            </a:r>
            <a:r>
              <a:rPr lang="en-US" sz="1000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return(df)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Step 2: Use your function</a:t>
            </a:r>
          </a:p>
          <a:p>
            <a:pPr marL="0" indent="0">
              <a:buNone/>
            </a:pPr>
            <a:r>
              <a:rPr lang="en-US" sz="1000" dirty="0" err="1">
                <a:latin typeface="Lucida Console" panose="020B0609040504020204" pitchFamily="49" charset="0"/>
              </a:rPr>
              <a:t>San_Diego_Temp_data</a:t>
            </a:r>
            <a:r>
              <a:rPr lang="en-US" sz="1000" dirty="0">
                <a:latin typeface="Lucida Console" panose="020B0609040504020204" pitchFamily="49" charset="0"/>
              </a:rPr>
              <a:t> &lt;- </a:t>
            </a:r>
            <a:r>
              <a:rPr lang="en-US" sz="1000" dirty="0" err="1">
                <a:latin typeface="Lucida Console" panose="020B0609040504020204" pitchFamily="49" charset="0"/>
              </a:rPr>
              <a:t>date_blast_func</a:t>
            </a:r>
            <a:r>
              <a:rPr lang="en-US" sz="1000" dirty="0">
                <a:latin typeface="Lucida Console" panose="020B0609040504020204" pitchFamily="49" charset="0"/>
              </a:rPr>
              <a:t>(df = </a:t>
            </a:r>
            <a:r>
              <a:rPr lang="en-US" sz="1000" dirty="0" err="1">
                <a:latin typeface="Lucida Console" panose="020B0609040504020204" pitchFamily="49" charset="0"/>
              </a:rPr>
              <a:t>San_Diego_Temp_data</a:t>
            </a:r>
            <a:r>
              <a:rPr lang="en-US" sz="1000" dirty="0"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latin typeface="Lucida Console" panose="020B0609040504020204" pitchFamily="49" charset="0"/>
              </a:rPr>
              <a:t>d_format</a:t>
            </a:r>
            <a:r>
              <a:rPr lang="en-US" sz="1000" dirty="0">
                <a:latin typeface="Lucida Console" panose="020B0609040504020204" pitchFamily="49" charset="0"/>
              </a:rPr>
              <a:t> = “%m-%d-%Y”, </a:t>
            </a:r>
            <a:r>
              <a:rPr lang="en-US" sz="1000" dirty="0" err="1">
                <a:latin typeface="Lucida Console" panose="020B0609040504020204" pitchFamily="49" charset="0"/>
              </a:rPr>
              <a:t>d_name</a:t>
            </a:r>
            <a:r>
              <a:rPr lang="en-US" sz="1000" dirty="0">
                <a:latin typeface="Lucida Console" panose="020B0609040504020204" pitchFamily="49" charset="0"/>
              </a:rPr>
              <a:t> = “Date”)</a:t>
            </a:r>
          </a:p>
        </p:txBody>
      </p:sp>
    </p:spTree>
    <p:extLst>
      <p:ext uri="{BB962C8B-B14F-4D97-AF65-F5344CB8AC3E}">
        <p14:creationId xmlns:p14="http://schemas.microsoft.com/office/powerpoint/2010/main" val="206446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image">
            <a:extLst>
              <a:ext uri="{FF2B5EF4-FFF2-40B4-BE49-F238E27FC236}">
                <a16:creationId xmlns:a16="http://schemas.microsoft.com/office/drawing/2014/main" id="{603B06F8-FD22-4E58-8609-4D62E54C38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955961-028B-47CA-B992-825E39447671}"/>
              </a:ext>
            </a:extLst>
          </p:cNvPr>
          <p:cNvSpPr/>
          <p:nvPr/>
        </p:nvSpPr>
        <p:spPr>
          <a:xfrm>
            <a:off x="3422468" y="2440577"/>
            <a:ext cx="5347063" cy="19768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185739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0CBA-56A4-44FF-BD5B-504CC8A78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Uses of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3B48-8068-46DA-8527-043B7751C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Write a function for:</a:t>
            </a:r>
          </a:p>
          <a:p>
            <a:pPr marL="0" indent="0">
              <a:buNone/>
            </a:pPr>
            <a:endParaRPr lang="en-US" sz="1800" dirty="0"/>
          </a:p>
          <a:p>
            <a:pPr lvl="1"/>
            <a:r>
              <a:rPr lang="en-US" sz="1800" dirty="0"/>
              <a:t>A common set of data processing steps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 complex grouping of steps we want applied over a list or </a:t>
            </a:r>
            <a:r>
              <a:rPr lang="en-US" sz="1800" dirty="0" err="1"/>
              <a:t>dataframe</a:t>
            </a:r>
            <a:r>
              <a:rPr lang="en-US" sz="1800" dirty="0"/>
              <a:t> (apply, </a:t>
            </a:r>
            <a:r>
              <a:rPr lang="en-US" sz="1800" dirty="0" err="1"/>
              <a:t>lapply</a:t>
            </a:r>
            <a:r>
              <a:rPr lang="en-US" sz="1800" dirty="0"/>
              <a:t>)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 common analysis using multiple datasets/variables with the same data structure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Automatically generating figures with multiple analysis output datasets with the same structure</a:t>
            </a:r>
          </a:p>
          <a:p>
            <a:pPr lvl="1"/>
            <a:endParaRPr lang="en-US" sz="1800" dirty="0"/>
          </a:p>
          <a:p>
            <a:pPr marL="274320" lvl="1" indent="0">
              <a:buNone/>
            </a:pPr>
            <a:r>
              <a:rPr lang="en-US" sz="1800" dirty="0"/>
              <a:t>There are many more functions for functions!</a:t>
            </a:r>
          </a:p>
        </p:txBody>
      </p:sp>
    </p:spTree>
    <p:extLst>
      <p:ext uri="{BB962C8B-B14F-4D97-AF65-F5344CB8AC3E}">
        <p14:creationId xmlns:p14="http://schemas.microsoft.com/office/powerpoint/2010/main" val="3565212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0CBA-56A4-44FF-BD5B-504CC8A78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Uses of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3B48-8068-46DA-8527-043B7751C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Write a function for:</a:t>
            </a:r>
          </a:p>
          <a:p>
            <a:pPr marL="0" indent="0">
              <a:buNone/>
            </a:pPr>
            <a:endParaRPr lang="en-US" sz="1800" dirty="0"/>
          </a:p>
          <a:p>
            <a:pPr lvl="1"/>
            <a:r>
              <a:rPr lang="en-US" sz="1800" dirty="0"/>
              <a:t>A common set of data processing steps (see Example Function)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 complex grouping of steps we want applied over a list or </a:t>
            </a:r>
            <a:r>
              <a:rPr lang="en-US" sz="1800" dirty="0" err="1"/>
              <a:t>dataframe</a:t>
            </a:r>
            <a:r>
              <a:rPr lang="en-US" sz="1800" dirty="0"/>
              <a:t> (apply, </a:t>
            </a:r>
            <a:r>
              <a:rPr lang="en-US" sz="1800" dirty="0" err="1"/>
              <a:t>lapply</a:t>
            </a:r>
            <a:r>
              <a:rPr lang="en-US" sz="1800" dirty="0"/>
              <a:t>)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 common analysis using multiple datasets/variables with the same data structure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Automatically generating figures with multiple analysis output datasets with the same structure</a:t>
            </a:r>
          </a:p>
          <a:p>
            <a:pPr lvl="1"/>
            <a:endParaRPr lang="en-US" sz="1800" dirty="0"/>
          </a:p>
          <a:p>
            <a:pPr marL="274320" lvl="1" indent="0">
              <a:buNone/>
            </a:pPr>
            <a:r>
              <a:rPr lang="en-US" sz="1800" dirty="0"/>
              <a:t>There are many more functions for functions!</a:t>
            </a:r>
          </a:p>
        </p:txBody>
      </p:sp>
    </p:spTree>
    <p:extLst>
      <p:ext uri="{BB962C8B-B14F-4D97-AF65-F5344CB8AC3E}">
        <p14:creationId xmlns:p14="http://schemas.microsoft.com/office/powerpoint/2010/main" val="1725705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0CBA-56A4-44FF-BD5B-504CC8A78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Uses of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3B48-8068-46DA-8527-043B7751C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Write a function for:</a:t>
            </a:r>
          </a:p>
          <a:p>
            <a:pPr marL="0" indent="0">
              <a:buNone/>
            </a:pPr>
            <a:endParaRPr lang="en-US" sz="1800" dirty="0"/>
          </a:p>
          <a:p>
            <a:pPr lvl="1"/>
            <a:r>
              <a:rPr lang="en-US" sz="1800" dirty="0"/>
              <a:t>A common set of data processing steps (see Example Function)</a:t>
            </a:r>
          </a:p>
          <a:p>
            <a:pPr lvl="1"/>
            <a:endParaRPr lang="en-US" sz="1800" dirty="0"/>
          </a:p>
          <a:p>
            <a:pPr lvl="1"/>
            <a:r>
              <a:rPr lang="en-US" sz="1800" b="1" dirty="0"/>
              <a:t>A complex grouping of steps we want applied over a list or </a:t>
            </a:r>
            <a:r>
              <a:rPr lang="en-US" sz="1800" b="1" dirty="0" err="1"/>
              <a:t>dataframe</a:t>
            </a:r>
            <a:r>
              <a:rPr lang="en-US" sz="1800" b="1" dirty="0"/>
              <a:t> (apply, </a:t>
            </a:r>
            <a:r>
              <a:rPr lang="en-US" sz="1800" b="1" dirty="0" err="1"/>
              <a:t>lapply</a:t>
            </a:r>
            <a:r>
              <a:rPr lang="en-US" sz="1800" b="1" dirty="0"/>
              <a:t>)</a:t>
            </a:r>
          </a:p>
          <a:p>
            <a:pPr lvl="1"/>
            <a:endParaRPr lang="en-US" sz="1800" b="1" dirty="0"/>
          </a:p>
          <a:p>
            <a:pPr lvl="1"/>
            <a:r>
              <a:rPr lang="en-US" sz="1800" dirty="0"/>
              <a:t>A common analysis using multiple datasets/variables with the same data structure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Automatically generating figures with multiple analysis output datasets with the same structure</a:t>
            </a:r>
          </a:p>
          <a:p>
            <a:pPr lvl="1"/>
            <a:endParaRPr lang="en-US" sz="1800" dirty="0"/>
          </a:p>
          <a:p>
            <a:pPr marL="274320" lvl="1" indent="0">
              <a:buNone/>
            </a:pPr>
            <a:r>
              <a:rPr lang="en-US" sz="1800" dirty="0"/>
              <a:t>There are many more functions for functions!</a:t>
            </a:r>
          </a:p>
        </p:txBody>
      </p:sp>
    </p:spTree>
    <p:extLst>
      <p:ext uri="{BB962C8B-B14F-4D97-AF65-F5344CB8AC3E}">
        <p14:creationId xmlns:p14="http://schemas.microsoft.com/office/powerpoint/2010/main" val="3666627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BFF4-EFD7-4E1A-8803-16B9DA64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apply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F52B6-EFE5-4630-9F97-7FB073AC1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4058194"/>
            <a:ext cx="10058400" cy="2055866"/>
          </a:xfrm>
        </p:spPr>
        <p:txBody>
          <a:bodyPr/>
          <a:lstStyle/>
          <a:p>
            <a:r>
              <a:rPr lang="en-US" dirty="0"/>
              <a:t>We have a data frame called “mat” with columns V1-V5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5AC193-27A1-45F8-85A6-361B6CC7F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103120"/>
            <a:ext cx="579120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952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BFF4-EFD7-4E1A-8803-16B9DA64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apply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F52B6-EFE5-4630-9F97-7FB073AC1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4058194"/>
            <a:ext cx="10058400" cy="2055866"/>
          </a:xfrm>
        </p:spPr>
        <p:txBody>
          <a:bodyPr/>
          <a:lstStyle/>
          <a:p>
            <a:r>
              <a:rPr lang="en-US" dirty="0"/>
              <a:t>We have a data frame called “mat” with columns V1-V5</a:t>
            </a:r>
          </a:p>
          <a:p>
            <a:r>
              <a:rPr lang="en-US" dirty="0"/>
              <a:t>Let’s pretend this is count data we’ve read in to our </a:t>
            </a:r>
            <a:r>
              <a:rPr lang="en-US" dirty="0" err="1"/>
              <a:t>Rstudio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5AC193-27A1-45F8-85A6-361B6CC7F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103120"/>
            <a:ext cx="579120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10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BFF4-EFD7-4E1A-8803-16B9DA64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apply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F52B6-EFE5-4630-9F97-7FB073AC1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401067"/>
            <a:ext cx="10058400" cy="3886522"/>
          </a:xfrm>
        </p:spPr>
        <p:txBody>
          <a:bodyPr/>
          <a:lstStyle/>
          <a:p>
            <a:r>
              <a:rPr lang="en-US" dirty="0"/>
              <a:t>We have a data frame called “mat” with columns V1-V5</a:t>
            </a:r>
          </a:p>
          <a:p>
            <a:r>
              <a:rPr lang="en-US" dirty="0"/>
              <a:t>Let’s pretend this is count data we’ve read in to our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For this example we want to convert the characters to numeric, take the sum of the column, and round the sum to the closest whole number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There are two ways to go about this: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92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BFF4-EFD7-4E1A-8803-16B9DA64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apply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F52B6-EFE5-4630-9F97-7FB073AC1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401067"/>
            <a:ext cx="10058400" cy="3886522"/>
          </a:xfrm>
        </p:spPr>
        <p:txBody>
          <a:bodyPr>
            <a:normAutofit/>
          </a:bodyPr>
          <a:lstStyle/>
          <a:p>
            <a:r>
              <a:rPr lang="en-US" dirty="0"/>
              <a:t>We have a data frame called “mat” with columns V1-V5</a:t>
            </a:r>
          </a:p>
          <a:p>
            <a:r>
              <a:rPr lang="en-US" dirty="0"/>
              <a:t>Let’s pretend this is count data we’ve read in to our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For this example we want to convert the characters to numeric, take the sum of the column, and round the sum to the closest whole number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There are two ways to go about this: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Write the function within the apply statement:</a:t>
            </a:r>
          </a:p>
          <a:p>
            <a:pPr marL="274320" lvl="1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apply(mat, 2, function(x) x %&gt;%</a:t>
            </a:r>
          </a:p>
          <a:p>
            <a:pPr marL="274320" lvl="1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    		</a:t>
            </a:r>
            <a:r>
              <a:rPr lang="en-US" sz="1000" dirty="0" err="1">
                <a:latin typeface="Lucida Console" panose="020B0609040504020204" pitchFamily="49" charset="0"/>
              </a:rPr>
              <a:t>as.numeric</a:t>
            </a:r>
            <a:r>
              <a:rPr lang="en-US" sz="1000" dirty="0">
                <a:latin typeface="Lucida Console" panose="020B0609040504020204" pitchFamily="49" charset="0"/>
              </a:rPr>
              <a:t> %&gt;%</a:t>
            </a:r>
          </a:p>
          <a:p>
            <a:pPr marL="274320" lvl="1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    		sum(na.rm = TRUE) %&gt;%</a:t>
            </a:r>
          </a:p>
          <a:p>
            <a:pPr marL="274320" lvl="1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    		round(digits = 0))</a:t>
            </a:r>
          </a:p>
          <a:p>
            <a:pPr marL="274320" lvl="1" indent="0">
              <a:buNone/>
            </a:pPr>
            <a:endParaRPr lang="en-US" sz="1000" dirty="0">
              <a:latin typeface="Lucida Console" panose="020B0609040504020204" pitchFamily="49" charset="0"/>
            </a:endParaRPr>
          </a:p>
          <a:p>
            <a:pPr marL="274320" lvl="1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062969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1F97D-0C93-4176-92F9-D37A60657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DE2E93-685E-453A-ACD9-2D520AFA3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sum()</a:t>
            </a:r>
          </a:p>
          <a:p>
            <a:endParaRPr lang="en-US" dirty="0"/>
          </a:p>
          <a:p>
            <a:r>
              <a:rPr lang="en-US" dirty="0"/>
              <a:t>?sum()</a:t>
            </a:r>
          </a:p>
          <a:p>
            <a:endParaRPr lang="en-US" dirty="0"/>
          </a:p>
          <a:p>
            <a:r>
              <a:rPr lang="en-US" dirty="0"/>
              <a:t>sum(…, na.rm = FALSE)</a:t>
            </a:r>
          </a:p>
          <a:p>
            <a:endParaRPr lang="en-US" dirty="0"/>
          </a:p>
          <a:p>
            <a:r>
              <a:rPr lang="en-US" dirty="0"/>
              <a:t>… </a:t>
            </a:r>
            <a:r>
              <a:rPr lang="en-US" dirty="0">
                <a:cs typeface="Calibri Light" panose="020F0302020204030204" pitchFamily="34" charset="0"/>
              </a:rPr>
              <a:t>← </a:t>
            </a:r>
            <a:r>
              <a:rPr lang="en-US" dirty="0"/>
              <a:t>basically means that this function can take in a number of arguments and still work</a:t>
            </a:r>
          </a:p>
          <a:p>
            <a:endParaRPr lang="en-US" dirty="0"/>
          </a:p>
          <a:p>
            <a:r>
              <a:rPr lang="en-US" dirty="0"/>
              <a:t>na.rm </a:t>
            </a:r>
            <a:r>
              <a:rPr lang="en-US" dirty="0">
                <a:cs typeface="Calibri Light" panose="020F0302020204030204" pitchFamily="34" charset="0"/>
              </a:rPr>
              <a:t>←</a:t>
            </a:r>
            <a:r>
              <a:rPr lang="en-US" dirty="0"/>
              <a:t> whether to remove or keep NA values</a:t>
            </a:r>
          </a:p>
        </p:txBody>
      </p:sp>
    </p:spTree>
    <p:extLst>
      <p:ext uri="{BB962C8B-B14F-4D97-AF65-F5344CB8AC3E}">
        <p14:creationId xmlns:p14="http://schemas.microsoft.com/office/powerpoint/2010/main" val="2355144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BFF4-EFD7-4E1A-8803-16B9DA64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apply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F52B6-EFE5-4630-9F97-7FB073AC1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401066"/>
            <a:ext cx="10058400" cy="406187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 have a data frame called “mat” with columns V1-V5</a:t>
            </a:r>
          </a:p>
          <a:p>
            <a:r>
              <a:rPr lang="en-US" dirty="0"/>
              <a:t>Let’s pretend this is count data we’ve read in to our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For this example we want to convert the characters to numeric, take the sum of the column, and round the sum to the closest whole number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There are two ways to go about this:</a:t>
            </a:r>
          </a:p>
          <a:p>
            <a:pPr marL="342900" indent="-342900">
              <a:buFont typeface="+mj-lt"/>
              <a:buAutoNum type="arabicPeriod" startAt="2"/>
            </a:pPr>
            <a:r>
              <a:rPr lang="en-US" dirty="0"/>
              <a:t>Write the function, then add it to an apply statement</a:t>
            </a:r>
          </a:p>
          <a:p>
            <a:pPr marL="0" indent="0">
              <a:buNone/>
            </a:pPr>
            <a:r>
              <a:rPr lang="en-US" sz="1200" dirty="0" err="1">
                <a:latin typeface="Lucida Console" panose="020B0609040504020204" pitchFamily="49" charset="0"/>
              </a:rPr>
              <a:t>summary_func</a:t>
            </a:r>
            <a:r>
              <a:rPr lang="en-US" sz="1200" dirty="0">
                <a:latin typeface="Lucida Console" panose="020B0609040504020204" pitchFamily="49" charset="0"/>
              </a:rPr>
              <a:t> &lt;- function(x){</a:t>
            </a:r>
          </a:p>
          <a:p>
            <a:pPr marL="0" indent="0">
              <a:buNone/>
            </a:pPr>
            <a:r>
              <a:rPr lang="en-US" sz="1200" dirty="0">
                <a:latin typeface="Lucida Console" panose="020B0609040504020204" pitchFamily="49" charset="0"/>
              </a:rPr>
              <a:t>  x &lt;- x %&gt;%</a:t>
            </a:r>
          </a:p>
          <a:p>
            <a:pPr marL="0" indent="0">
              <a:buNone/>
            </a:pPr>
            <a:r>
              <a:rPr lang="en-US" sz="1200" dirty="0">
                <a:latin typeface="Lucida Console" panose="020B0609040504020204" pitchFamily="49" charset="0"/>
              </a:rPr>
              <a:t>    </a:t>
            </a:r>
            <a:r>
              <a:rPr lang="en-US" sz="1200" dirty="0" err="1">
                <a:latin typeface="Lucida Console" panose="020B0609040504020204" pitchFamily="49" charset="0"/>
              </a:rPr>
              <a:t>as.numeric</a:t>
            </a:r>
            <a:r>
              <a:rPr lang="en-US" sz="1200" dirty="0">
                <a:latin typeface="Lucida Console" panose="020B0609040504020204" pitchFamily="49" charset="0"/>
              </a:rPr>
              <a:t> %&gt;%</a:t>
            </a:r>
          </a:p>
          <a:p>
            <a:pPr marL="0" indent="0">
              <a:buNone/>
            </a:pPr>
            <a:r>
              <a:rPr lang="en-US" sz="1200" dirty="0">
                <a:latin typeface="Lucida Console" panose="020B0609040504020204" pitchFamily="49" charset="0"/>
              </a:rPr>
              <a:t>    sum(na.rm = TRUE) %&gt;%</a:t>
            </a:r>
          </a:p>
          <a:p>
            <a:pPr marL="0" indent="0">
              <a:buNone/>
            </a:pPr>
            <a:r>
              <a:rPr lang="en-US" sz="1200" dirty="0">
                <a:latin typeface="Lucida Console" panose="020B0609040504020204" pitchFamily="49" charset="0"/>
              </a:rPr>
              <a:t>    round(digits = 0)</a:t>
            </a:r>
          </a:p>
          <a:p>
            <a:pPr marL="0" indent="0">
              <a:buNone/>
            </a:pPr>
            <a:r>
              <a:rPr lang="en-US" sz="1200" dirty="0">
                <a:latin typeface="Lucida Console" panose="020B0609040504020204" pitchFamily="49" charset="0"/>
              </a:rPr>
              <a:t>return(x)</a:t>
            </a:r>
          </a:p>
          <a:p>
            <a:pPr marL="0" indent="0">
              <a:buNone/>
            </a:pPr>
            <a:r>
              <a:rPr lang="en-US" sz="1200" dirty="0">
                <a:latin typeface="Lucida Console" panose="020B060904050402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200" dirty="0">
                <a:latin typeface="Lucida Console" panose="020B0609040504020204" pitchFamily="49" charset="0"/>
              </a:rPr>
              <a:t>apply(mat, 2, </a:t>
            </a:r>
            <a:r>
              <a:rPr lang="en-US" sz="1200" dirty="0" err="1">
                <a:latin typeface="Lucida Console" panose="020B0609040504020204" pitchFamily="49" charset="0"/>
              </a:rPr>
              <a:t>summary_func</a:t>
            </a:r>
            <a:r>
              <a:rPr lang="en-US" sz="1200" dirty="0">
                <a:latin typeface="Lucida Console" panose="020B0609040504020204" pitchFamily="49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186908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0CBA-56A4-44FF-BD5B-504CC8A78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Uses of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3B48-8068-46DA-8527-043B7751C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Write a function for:</a:t>
            </a:r>
          </a:p>
          <a:p>
            <a:pPr marL="0" indent="0">
              <a:buNone/>
            </a:pPr>
            <a:endParaRPr lang="en-US" sz="1800" dirty="0"/>
          </a:p>
          <a:p>
            <a:pPr lvl="1"/>
            <a:r>
              <a:rPr lang="en-US" sz="1800" dirty="0"/>
              <a:t>A common set of data processing steps (see Example Function)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 complex grouping of steps we want applied over a list or </a:t>
            </a:r>
            <a:r>
              <a:rPr lang="en-US" sz="1800" dirty="0" err="1"/>
              <a:t>dataframe</a:t>
            </a:r>
            <a:r>
              <a:rPr lang="en-US" sz="1800" dirty="0"/>
              <a:t> (apply, </a:t>
            </a:r>
            <a:r>
              <a:rPr lang="en-US" sz="1800" dirty="0" err="1"/>
              <a:t>lapply</a:t>
            </a:r>
            <a:r>
              <a:rPr lang="en-US" sz="1800" dirty="0"/>
              <a:t>)</a:t>
            </a:r>
          </a:p>
          <a:p>
            <a:pPr lvl="1"/>
            <a:endParaRPr lang="en-US" sz="1800" b="1" dirty="0"/>
          </a:p>
          <a:p>
            <a:pPr lvl="1"/>
            <a:r>
              <a:rPr lang="en-US" sz="1800" b="1" dirty="0"/>
              <a:t>A common analysis using multiple datasets/variables with the same data structure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Automatically generating figures with multiple analysis output datasets with the same structure</a:t>
            </a:r>
          </a:p>
          <a:p>
            <a:pPr lvl="1"/>
            <a:endParaRPr lang="en-US" sz="1800" dirty="0"/>
          </a:p>
          <a:p>
            <a:pPr marL="274320" lvl="1" indent="0">
              <a:buNone/>
            </a:pPr>
            <a:r>
              <a:rPr lang="en-US" sz="1800" dirty="0"/>
              <a:t>There are many more functions for functions!</a:t>
            </a:r>
          </a:p>
        </p:txBody>
      </p:sp>
    </p:spTree>
    <p:extLst>
      <p:ext uri="{BB962C8B-B14F-4D97-AF65-F5344CB8AC3E}">
        <p14:creationId xmlns:p14="http://schemas.microsoft.com/office/powerpoint/2010/main" val="1036508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BBE66-66FB-423C-B9E6-CFDE14961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619D7-137D-4E16-81C2-A5406B177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3753394"/>
            <a:ext cx="10058400" cy="2347395"/>
          </a:xfrm>
        </p:spPr>
        <p:txBody>
          <a:bodyPr/>
          <a:lstStyle/>
          <a:p>
            <a:r>
              <a:rPr lang="en-US" dirty="0"/>
              <a:t>Let’s look at the penguins dataset from the </a:t>
            </a:r>
            <a:r>
              <a:rPr lang="en-US" dirty="0" err="1"/>
              <a:t>palmerpenguins</a:t>
            </a:r>
            <a:r>
              <a:rPr lang="en-US" dirty="0"/>
              <a:t> R library</a:t>
            </a:r>
          </a:p>
          <a:p>
            <a:endParaRPr lang="en-US" dirty="0"/>
          </a:p>
          <a:p>
            <a:r>
              <a:rPr lang="en-US" dirty="0"/>
              <a:t>What if we want to run a simple linear model (</a:t>
            </a:r>
            <a:r>
              <a:rPr lang="en-US" dirty="0" err="1"/>
              <a:t>lm</a:t>
            </a:r>
            <a:r>
              <a:rPr lang="en-US" dirty="0"/>
              <a:t>) with a  few driving variables and a few response variables?</a:t>
            </a:r>
          </a:p>
          <a:p>
            <a:endParaRPr lang="en-US" dirty="0"/>
          </a:p>
          <a:p>
            <a:r>
              <a:rPr lang="en-US" dirty="0"/>
              <a:t>How can we use functions to make this process easier?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406EB1-2364-4099-AA2A-53863C63F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14194"/>
            <a:ext cx="6505575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171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936F-F07C-431D-A9BA-DCD00AA2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C407E-C7C5-4271-8B67-CE9A102DF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First let’s compile a list of response variables and driving variables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900" dirty="0" err="1">
                <a:latin typeface="Lucida Console" panose="020B0609040504020204" pitchFamily="49" charset="0"/>
              </a:rPr>
              <a:t>response_list</a:t>
            </a:r>
            <a:r>
              <a:rPr lang="en-US" sz="900" dirty="0">
                <a:latin typeface="Lucida Console" panose="020B0609040504020204" pitchFamily="49" charset="0"/>
              </a:rPr>
              <a:t> &lt;- c("</a:t>
            </a:r>
            <a:r>
              <a:rPr lang="en-US" sz="900" dirty="0" err="1">
                <a:latin typeface="Lucida Console" panose="020B0609040504020204" pitchFamily="49" charset="0"/>
              </a:rPr>
              <a:t>bill_length_mm</a:t>
            </a:r>
            <a:r>
              <a:rPr lang="en-US" sz="900" dirty="0">
                <a:latin typeface="Lucida Console" panose="020B0609040504020204" pitchFamily="49" charset="0"/>
              </a:rPr>
              <a:t>", "</a:t>
            </a:r>
            <a:r>
              <a:rPr lang="en-US" sz="900" dirty="0" err="1">
                <a:latin typeface="Lucida Console" panose="020B0609040504020204" pitchFamily="49" charset="0"/>
              </a:rPr>
              <a:t>bill_depth_mm</a:t>
            </a:r>
            <a:r>
              <a:rPr lang="en-US" sz="900" dirty="0">
                <a:latin typeface="Lucida Console" panose="020B0609040504020204" pitchFamily="49" charset="0"/>
              </a:rPr>
              <a:t>", "</a:t>
            </a:r>
            <a:r>
              <a:rPr lang="en-US" sz="900" dirty="0" err="1">
                <a:latin typeface="Lucida Console" panose="020B0609040504020204" pitchFamily="49" charset="0"/>
              </a:rPr>
              <a:t>flipper_length_mm</a:t>
            </a:r>
            <a:r>
              <a:rPr lang="en-US" sz="900" dirty="0">
                <a:latin typeface="Lucida Console" panose="020B0609040504020204" pitchFamily="49" charset="0"/>
              </a:rPr>
              <a:t>", "</a:t>
            </a:r>
            <a:r>
              <a:rPr lang="en-US" sz="900" dirty="0" err="1">
                <a:latin typeface="Lucida Console" panose="020B0609040504020204" pitchFamily="49" charset="0"/>
              </a:rPr>
              <a:t>body_mass_g</a:t>
            </a:r>
            <a:r>
              <a:rPr lang="en-US" sz="900" dirty="0">
                <a:latin typeface="Lucida Console" panose="020B0609040504020204" pitchFamily="49" charset="0"/>
              </a:rPr>
              <a:t>")</a:t>
            </a:r>
          </a:p>
          <a:p>
            <a:pPr marL="0" indent="0">
              <a:buNone/>
            </a:pPr>
            <a:r>
              <a:rPr lang="en-US" sz="900" dirty="0" err="1">
                <a:latin typeface="Lucida Console" panose="020B0609040504020204" pitchFamily="49" charset="0"/>
              </a:rPr>
              <a:t>driving_list</a:t>
            </a:r>
            <a:r>
              <a:rPr lang="en-US" sz="900" dirty="0">
                <a:latin typeface="Lucida Console" panose="020B0609040504020204" pitchFamily="49" charset="0"/>
              </a:rPr>
              <a:t> &lt;- c("species", "island", "sex", "year")</a:t>
            </a:r>
          </a:p>
          <a:p>
            <a:pPr marL="0" indent="0">
              <a:buNone/>
            </a:pPr>
            <a:endParaRPr lang="en-US" sz="9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sz="9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7607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936F-F07C-431D-A9BA-DCD00AA2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C407E-C7C5-4271-8B67-CE9A102D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2715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First let’s compile a list of response variables and driving variables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900" dirty="0" err="1">
                <a:latin typeface="Lucida Console" panose="020B0609040504020204" pitchFamily="49" charset="0"/>
              </a:rPr>
              <a:t>response_list</a:t>
            </a:r>
            <a:r>
              <a:rPr lang="en-US" sz="900" dirty="0">
                <a:latin typeface="Lucida Console" panose="020B0609040504020204" pitchFamily="49" charset="0"/>
              </a:rPr>
              <a:t> &lt;- c("</a:t>
            </a:r>
            <a:r>
              <a:rPr lang="en-US" sz="900" dirty="0" err="1">
                <a:latin typeface="Lucida Console" panose="020B0609040504020204" pitchFamily="49" charset="0"/>
              </a:rPr>
              <a:t>bill_length_mm</a:t>
            </a:r>
            <a:r>
              <a:rPr lang="en-US" sz="900" dirty="0">
                <a:latin typeface="Lucida Console" panose="020B0609040504020204" pitchFamily="49" charset="0"/>
              </a:rPr>
              <a:t>", "</a:t>
            </a:r>
            <a:r>
              <a:rPr lang="en-US" sz="900" dirty="0" err="1">
                <a:latin typeface="Lucida Console" panose="020B0609040504020204" pitchFamily="49" charset="0"/>
              </a:rPr>
              <a:t>bill_depth_mm</a:t>
            </a:r>
            <a:r>
              <a:rPr lang="en-US" sz="900" dirty="0">
                <a:latin typeface="Lucida Console" panose="020B0609040504020204" pitchFamily="49" charset="0"/>
              </a:rPr>
              <a:t>", "</a:t>
            </a:r>
            <a:r>
              <a:rPr lang="en-US" sz="900" dirty="0" err="1">
                <a:latin typeface="Lucida Console" panose="020B0609040504020204" pitchFamily="49" charset="0"/>
              </a:rPr>
              <a:t>flipper_length_mm</a:t>
            </a:r>
            <a:r>
              <a:rPr lang="en-US" sz="900" dirty="0">
                <a:latin typeface="Lucida Console" panose="020B0609040504020204" pitchFamily="49" charset="0"/>
              </a:rPr>
              <a:t>", "</a:t>
            </a:r>
            <a:r>
              <a:rPr lang="en-US" sz="900" dirty="0" err="1">
                <a:latin typeface="Lucida Console" panose="020B0609040504020204" pitchFamily="49" charset="0"/>
              </a:rPr>
              <a:t>body_mass_g</a:t>
            </a:r>
            <a:r>
              <a:rPr lang="en-US" sz="900" dirty="0">
                <a:latin typeface="Lucida Console" panose="020B0609040504020204" pitchFamily="49" charset="0"/>
              </a:rPr>
              <a:t>")</a:t>
            </a:r>
          </a:p>
          <a:p>
            <a:pPr marL="0" indent="0">
              <a:buNone/>
            </a:pPr>
            <a:r>
              <a:rPr lang="en-US" sz="900" dirty="0" err="1">
                <a:latin typeface="Lucida Console" panose="020B0609040504020204" pitchFamily="49" charset="0"/>
              </a:rPr>
              <a:t>driving_list</a:t>
            </a:r>
            <a:r>
              <a:rPr lang="en-US" sz="900" dirty="0">
                <a:latin typeface="Lucida Console" panose="020B0609040504020204" pitchFamily="49" charset="0"/>
              </a:rPr>
              <a:t> &lt;- c("species", "island", "sex", "year")</a:t>
            </a:r>
          </a:p>
          <a:p>
            <a:pPr marL="0" indent="0">
              <a:buNone/>
            </a:pPr>
            <a:endParaRPr lang="en-US" sz="900" dirty="0">
              <a:latin typeface="Lucida Console" panose="020B06090405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20404030301010803"/>
                <a:ea typeface="+mn-ea"/>
                <a:cs typeface="+mn-cs"/>
              </a:rPr>
              <a:t>Now we write an analysis function: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lm_function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&lt;- function(response =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response_list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[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i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], driver =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driving_list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[j], df = penguins){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df &lt;-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as.data.frame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(df)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# convert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tibble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 to df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df$response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&lt;- df[,response]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# make response and driver variables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df$driver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&lt;- df[,driver]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lm_summary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&lt;- summary(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(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response~driver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, data = df))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# run linear model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return(list(response = response, driver = driver,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    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lm_summary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=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lm_summary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,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adj_r_sq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=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lm_summary$adj.r.squared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))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# return a list of analysis variables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}</a:t>
            </a:r>
          </a:p>
          <a:p>
            <a:pPr marL="0" indent="0">
              <a:buNone/>
            </a:pPr>
            <a:endParaRPr lang="en-US" sz="9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7164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936F-F07C-431D-A9BA-DCD00AA2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C407E-C7C5-4271-8B67-CE9A102D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2715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First let’s compile a list of response variables and driving variables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900" dirty="0" err="1">
                <a:latin typeface="Lucida Console" panose="020B0609040504020204" pitchFamily="49" charset="0"/>
              </a:rPr>
              <a:t>response_list</a:t>
            </a:r>
            <a:r>
              <a:rPr lang="en-US" sz="900" dirty="0">
                <a:latin typeface="Lucida Console" panose="020B0609040504020204" pitchFamily="49" charset="0"/>
              </a:rPr>
              <a:t> &lt;- c("</a:t>
            </a:r>
            <a:r>
              <a:rPr lang="en-US" sz="900" dirty="0" err="1">
                <a:latin typeface="Lucida Console" panose="020B0609040504020204" pitchFamily="49" charset="0"/>
              </a:rPr>
              <a:t>bill_length_mm</a:t>
            </a:r>
            <a:r>
              <a:rPr lang="en-US" sz="900" dirty="0">
                <a:latin typeface="Lucida Console" panose="020B0609040504020204" pitchFamily="49" charset="0"/>
              </a:rPr>
              <a:t>", "</a:t>
            </a:r>
            <a:r>
              <a:rPr lang="en-US" sz="900" dirty="0" err="1">
                <a:latin typeface="Lucida Console" panose="020B0609040504020204" pitchFamily="49" charset="0"/>
              </a:rPr>
              <a:t>bill_depth_mm</a:t>
            </a:r>
            <a:r>
              <a:rPr lang="en-US" sz="900" dirty="0">
                <a:latin typeface="Lucida Console" panose="020B0609040504020204" pitchFamily="49" charset="0"/>
              </a:rPr>
              <a:t>", "</a:t>
            </a:r>
            <a:r>
              <a:rPr lang="en-US" sz="900" dirty="0" err="1">
                <a:latin typeface="Lucida Console" panose="020B0609040504020204" pitchFamily="49" charset="0"/>
              </a:rPr>
              <a:t>flipper_length_mm</a:t>
            </a:r>
            <a:r>
              <a:rPr lang="en-US" sz="900" dirty="0">
                <a:latin typeface="Lucida Console" panose="020B0609040504020204" pitchFamily="49" charset="0"/>
              </a:rPr>
              <a:t>", "</a:t>
            </a:r>
            <a:r>
              <a:rPr lang="en-US" sz="900" dirty="0" err="1">
                <a:latin typeface="Lucida Console" panose="020B0609040504020204" pitchFamily="49" charset="0"/>
              </a:rPr>
              <a:t>body_mass_g</a:t>
            </a:r>
            <a:r>
              <a:rPr lang="en-US" sz="900" dirty="0">
                <a:latin typeface="Lucida Console" panose="020B0609040504020204" pitchFamily="49" charset="0"/>
              </a:rPr>
              <a:t>")</a:t>
            </a:r>
          </a:p>
          <a:p>
            <a:pPr marL="0" indent="0">
              <a:buNone/>
            </a:pPr>
            <a:r>
              <a:rPr lang="en-US" sz="900" dirty="0" err="1">
                <a:latin typeface="Lucida Console" panose="020B0609040504020204" pitchFamily="49" charset="0"/>
              </a:rPr>
              <a:t>driving_list</a:t>
            </a:r>
            <a:r>
              <a:rPr lang="en-US" sz="900" dirty="0">
                <a:latin typeface="Lucida Console" panose="020B0609040504020204" pitchFamily="49" charset="0"/>
              </a:rPr>
              <a:t> &lt;- c("species", "island", "sex", "year")</a:t>
            </a:r>
          </a:p>
          <a:p>
            <a:pPr marL="0" indent="0">
              <a:buNone/>
            </a:pPr>
            <a:endParaRPr lang="en-US" sz="900" dirty="0">
              <a:latin typeface="Lucida Console" panose="020B060904050402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 panose="02020404030301010803"/>
                <a:ea typeface="+mn-ea"/>
                <a:cs typeface="+mn-cs"/>
              </a:rPr>
              <a:t>Now we write an analysis function: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lm_function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&lt;- function(response =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response_list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[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i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], driver =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driving_list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[j], df = penguins){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df &lt;-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as.data.frame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(df)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# convert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tibble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 to df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df$response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&lt;- df[,response]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# make response and driver variables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df$driver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&lt;- df[,driver]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lm_summary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&lt;- summary(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(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response~driver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, data = df))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# run linear model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return(list(response = response, driver = driver,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     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lm_summary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=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lm_summary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,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adj_r_sq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 =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lm_summary$adj.r.squared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)) 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Lucida Console" panose="020B0609040504020204" pitchFamily="49" charset="0"/>
              </a:rPr>
              <a:t># return a list of analysis variables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</a:rPr>
              <a:t>}</a:t>
            </a:r>
          </a:p>
          <a:p>
            <a:pPr marL="0" indent="0">
              <a:buNone/>
            </a:pPr>
            <a:endParaRPr lang="en-US" sz="900" dirty="0">
              <a:latin typeface="Lucida Console" panose="020B060904050402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5E8ED2-AEBB-40DA-8C7D-A4E97E981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674" y="2127069"/>
            <a:ext cx="3196526" cy="314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4473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936F-F07C-431D-A9BA-DCD00AA2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C407E-C7C5-4271-8B67-CE9A102D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2715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Now let’s run this analysis over all response variables and all driving variables </a:t>
            </a:r>
          </a:p>
          <a:p>
            <a:pPr lvl="1"/>
            <a:r>
              <a:rPr lang="en-US" dirty="0"/>
              <a:t>(we’ll do this in a loop for now, though you can think about how to do this in an apply statement) 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←</a:t>
            </a:r>
            <a:r>
              <a:rPr lang="en-US" dirty="0"/>
              <a:t> </a:t>
            </a:r>
            <a:r>
              <a:rPr lang="en-US" dirty="0" err="1"/>
              <a:t>expand.grid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en-US" sz="9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1825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936F-F07C-431D-A9BA-DCD00AA2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C407E-C7C5-4271-8B67-CE9A102D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271554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100" dirty="0" err="1">
                <a:latin typeface="Lucida Console" panose="020B0609040504020204" pitchFamily="49" charset="0"/>
              </a:rPr>
              <a:t>output_list</a:t>
            </a:r>
            <a:r>
              <a:rPr lang="en-US" sz="1100" dirty="0">
                <a:latin typeface="Lucida Console" panose="020B0609040504020204" pitchFamily="49" charset="0"/>
              </a:rPr>
              <a:t> &lt;- list()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for (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 in 1:length(</a:t>
            </a:r>
            <a:r>
              <a:rPr lang="en-US" sz="1100" dirty="0" err="1">
                <a:latin typeface="Lucida Console" panose="020B0609040504020204" pitchFamily="49" charset="0"/>
              </a:rPr>
              <a:t>response_list</a:t>
            </a:r>
            <a:r>
              <a:rPr lang="en-US" sz="1100" dirty="0">
                <a:latin typeface="Lucida Console" panose="020B060904050402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r>
              <a:rPr lang="en-US" sz="1100" dirty="0">
                <a:latin typeface="Lucida Console" panose="020B0609040504020204" pitchFamily="49" charset="0"/>
              </a:rPr>
              <a:t> &lt;- list()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for (j in 1:length(</a:t>
            </a:r>
            <a:r>
              <a:rPr lang="en-US" sz="1100" dirty="0" err="1">
                <a:latin typeface="Lucida Console" panose="020B0609040504020204" pitchFamily="49" charset="0"/>
              </a:rPr>
              <a:t>driving_list</a:t>
            </a:r>
            <a:r>
              <a:rPr lang="en-US" sz="1100" dirty="0">
                <a:latin typeface="Lucida Console" panose="020B060904050402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 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r>
              <a:rPr lang="en-US" sz="1100" dirty="0">
                <a:latin typeface="Lucida Console" panose="020B0609040504020204" pitchFamily="49" charset="0"/>
              </a:rPr>
              <a:t>[[j]] &lt;- </a:t>
            </a:r>
            <a:r>
              <a:rPr lang="en-US" sz="1100" dirty="0" err="1">
                <a:latin typeface="Lucida Console" panose="020B0609040504020204" pitchFamily="49" charset="0"/>
              </a:rPr>
              <a:t>lm_function</a:t>
            </a:r>
            <a:r>
              <a:rPr lang="en-US" sz="1100" dirty="0">
                <a:latin typeface="Lucida Console" panose="020B0609040504020204" pitchFamily="49" charset="0"/>
              </a:rPr>
              <a:t>(response = </a:t>
            </a:r>
            <a:r>
              <a:rPr lang="en-US" sz="1100" dirty="0" err="1">
                <a:latin typeface="Lucida Console" panose="020B0609040504020204" pitchFamily="49" charset="0"/>
              </a:rPr>
              <a:t>response_list</a:t>
            </a:r>
            <a:r>
              <a:rPr lang="en-US" sz="1100" dirty="0">
                <a:latin typeface="Lucida Console" panose="020B0609040504020204" pitchFamily="49" charset="0"/>
              </a:rPr>
              <a:t>[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], driver = </a:t>
            </a:r>
            <a:r>
              <a:rPr lang="en-US" sz="1100" dirty="0" err="1">
                <a:latin typeface="Lucida Console" panose="020B0609040504020204" pitchFamily="49" charset="0"/>
              </a:rPr>
              <a:t>driving_list</a:t>
            </a:r>
            <a:r>
              <a:rPr lang="en-US" sz="1100" dirty="0">
                <a:latin typeface="Lucida Console" panose="020B0609040504020204" pitchFamily="49" charset="0"/>
              </a:rPr>
              <a:t>[j], df = penguins)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</a:t>
            </a:r>
            <a:r>
              <a:rPr lang="en-US" sz="1100" dirty="0" err="1">
                <a:latin typeface="Lucida Console" panose="020B0609040504020204" pitchFamily="49" charset="0"/>
              </a:rPr>
              <a:t>output_list</a:t>
            </a:r>
            <a:r>
              <a:rPr lang="en-US" sz="1100" dirty="0">
                <a:latin typeface="Lucida Console" panose="020B0609040504020204" pitchFamily="49" charset="0"/>
              </a:rPr>
              <a:t>[[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]] &lt;-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endParaRPr lang="en-US" sz="11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3664290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936F-F07C-431D-A9BA-DCD00AA2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C407E-C7C5-4271-8B67-CE9A102D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271554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100" dirty="0" err="1">
                <a:latin typeface="Lucida Console" panose="020B0609040504020204" pitchFamily="49" charset="0"/>
              </a:rPr>
              <a:t>output_list</a:t>
            </a:r>
            <a:r>
              <a:rPr lang="en-US" sz="1100" dirty="0">
                <a:latin typeface="Lucida Console" panose="020B0609040504020204" pitchFamily="49" charset="0"/>
              </a:rPr>
              <a:t> &lt;- list()</a:t>
            </a:r>
          </a:p>
          <a:p>
            <a:pPr marL="0" indent="0">
              <a:buNone/>
            </a:pPr>
            <a:r>
              <a:rPr lang="en-US" sz="1100" b="1" dirty="0">
                <a:latin typeface="Lucida Console" panose="020B0609040504020204" pitchFamily="49" charset="0"/>
              </a:rPr>
              <a:t>for (</a:t>
            </a:r>
            <a:r>
              <a:rPr lang="en-US" sz="1100" b="1" dirty="0" err="1">
                <a:latin typeface="Lucida Console" panose="020B0609040504020204" pitchFamily="49" charset="0"/>
              </a:rPr>
              <a:t>i</a:t>
            </a:r>
            <a:r>
              <a:rPr lang="en-US" sz="1100" b="1" dirty="0">
                <a:latin typeface="Lucida Console" panose="020B0609040504020204" pitchFamily="49" charset="0"/>
              </a:rPr>
              <a:t> in 1:length(</a:t>
            </a:r>
            <a:r>
              <a:rPr lang="en-US" sz="1100" b="1" dirty="0" err="1">
                <a:latin typeface="Lucida Console" panose="020B0609040504020204" pitchFamily="49" charset="0"/>
              </a:rPr>
              <a:t>response_list</a:t>
            </a:r>
            <a:r>
              <a:rPr lang="en-US" sz="1100" b="1" dirty="0">
                <a:latin typeface="Lucida Console" panose="020B0609040504020204" pitchFamily="49" charset="0"/>
              </a:rPr>
              <a:t>)) </a:t>
            </a:r>
            <a:r>
              <a:rPr lang="en-US" sz="11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r>
              <a:rPr lang="en-US" sz="1100" dirty="0">
                <a:latin typeface="Lucida Console" panose="020B0609040504020204" pitchFamily="49" charset="0"/>
              </a:rPr>
              <a:t> &lt;- list()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</a:t>
            </a:r>
            <a:r>
              <a:rPr lang="en-US" sz="1100" b="1" dirty="0">
                <a:latin typeface="Lucida Console" panose="020B0609040504020204" pitchFamily="49" charset="0"/>
              </a:rPr>
              <a:t>for (j in 1:length(</a:t>
            </a:r>
            <a:r>
              <a:rPr lang="en-US" sz="1100" b="1" dirty="0" err="1">
                <a:latin typeface="Lucida Console" panose="020B0609040504020204" pitchFamily="49" charset="0"/>
              </a:rPr>
              <a:t>driving_list</a:t>
            </a:r>
            <a:r>
              <a:rPr lang="en-US" sz="1100" b="1" dirty="0">
                <a:latin typeface="Lucida Console" panose="020B0609040504020204" pitchFamily="49" charset="0"/>
              </a:rPr>
              <a:t>)) </a:t>
            </a:r>
            <a:r>
              <a:rPr lang="en-US" sz="1100" dirty="0"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 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r>
              <a:rPr lang="en-US" sz="1100" dirty="0">
                <a:latin typeface="Lucida Console" panose="020B0609040504020204" pitchFamily="49" charset="0"/>
              </a:rPr>
              <a:t>[[j]] &lt;- </a:t>
            </a:r>
            <a:r>
              <a:rPr lang="en-US" sz="1100" dirty="0" err="1">
                <a:latin typeface="Lucida Console" panose="020B0609040504020204" pitchFamily="49" charset="0"/>
              </a:rPr>
              <a:t>lm_function</a:t>
            </a:r>
            <a:r>
              <a:rPr lang="en-US" sz="1100" dirty="0">
                <a:latin typeface="Lucida Console" panose="020B0609040504020204" pitchFamily="49" charset="0"/>
              </a:rPr>
              <a:t>(response = </a:t>
            </a:r>
            <a:r>
              <a:rPr lang="en-US" sz="1100" dirty="0" err="1">
                <a:latin typeface="Lucida Console" panose="020B0609040504020204" pitchFamily="49" charset="0"/>
              </a:rPr>
              <a:t>response_list</a:t>
            </a:r>
            <a:r>
              <a:rPr lang="en-US" sz="1100" dirty="0">
                <a:latin typeface="Lucida Console" panose="020B0609040504020204" pitchFamily="49" charset="0"/>
              </a:rPr>
              <a:t>[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], driver = </a:t>
            </a:r>
            <a:r>
              <a:rPr lang="en-US" sz="1100" dirty="0" err="1">
                <a:latin typeface="Lucida Console" panose="020B0609040504020204" pitchFamily="49" charset="0"/>
              </a:rPr>
              <a:t>driving_list</a:t>
            </a:r>
            <a:r>
              <a:rPr lang="en-US" sz="1100" dirty="0">
                <a:latin typeface="Lucida Console" panose="020B0609040504020204" pitchFamily="49" charset="0"/>
              </a:rPr>
              <a:t>[j], df = penguins)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</a:t>
            </a:r>
            <a:r>
              <a:rPr lang="en-US" sz="1100" dirty="0" err="1">
                <a:latin typeface="Lucida Console" panose="020B0609040504020204" pitchFamily="49" charset="0"/>
              </a:rPr>
              <a:t>output_list</a:t>
            </a:r>
            <a:r>
              <a:rPr lang="en-US" sz="1100" dirty="0">
                <a:latin typeface="Lucida Console" panose="020B0609040504020204" pitchFamily="49" charset="0"/>
              </a:rPr>
              <a:t>[[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]] &lt;-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endParaRPr lang="en-US" sz="11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8710BD8-1FD5-4E67-853E-D1F902564DFE}"/>
              </a:ext>
            </a:extLst>
          </p:cNvPr>
          <p:cNvCxnSpPr/>
          <p:nvPr/>
        </p:nvCxnSpPr>
        <p:spPr>
          <a:xfrm flipH="1">
            <a:off x="4876800" y="3257006"/>
            <a:ext cx="1410789" cy="9144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7402315-6966-40E0-A1EE-2CAC5951F7B4}"/>
              </a:ext>
            </a:extLst>
          </p:cNvPr>
          <p:cNvSpPr txBox="1"/>
          <p:nvPr/>
        </p:nvSpPr>
        <p:spPr>
          <a:xfrm>
            <a:off x="5948799" y="2795341"/>
            <a:ext cx="5005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Here is our function, </a:t>
            </a:r>
          </a:p>
          <a:p>
            <a:r>
              <a:rPr lang="en-US" sz="1200" dirty="0"/>
              <a:t>see how it is running per </a:t>
            </a:r>
            <a:r>
              <a:rPr lang="en-US" sz="1200" dirty="0" err="1"/>
              <a:t>i</a:t>
            </a:r>
            <a:r>
              <a:rPr lang="en-US" sz="1200" baseline="30000" dirty="0" err="1"/>
              <a:t>th</a:t>
            </a:r>
            <a:r>
              <a:rPr lang="en-US" sz="1200" dirty="0"/>
              <a:t> response variable and </a:t>
            </a:r>
            <a:r>
              <a:rPr lang="en-US" sz="1200" dirty="0" err="1"/>
              <a:t>j</a:t>
            </a:r>
            <a:r>
              <a:rPr lang="en-US" sz="1200" baseline="30000" dirty="0" err="1"/>
              <a:t>th</a:t>
            </a:r>
            <a:r>
              <a:rPr lang="en-US" sz="1200" dirty="0"/>
              <a:t> driving variable </a:t>
            </a:r>
          </a:p>
        </p:txBody>
      </p:sp>
    </p:spTree>
    <p:extLst>
      <p:ext uri="{BB962C8B-B14F-4D97-AF65-F5344CB8AC3E}">
        <p14:creationId xmlns:p14="http://schemas.microsoft.com/office/powerpoint/2010/main" val="16522590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936F-F07C-431D-A9BA-DCD00AA2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C407E-C7C5-4271-8B67-CE9A102D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271554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100" dirty="0" err="1">
                <a:latin typeface="Lucida Console" panose="020B0609040504020204" pitchFamily="49" charset="0"/>
              </a:rPr>
              <a:t>output_list</a:t>
            </a:r>
            <a:r>
              <a:rPr lang="en-US" sz="1100" dirty="0">
                <a:latin typeface="Lucida Console" panose="020B0609040504020204" pitchFamily="49" charset="0"/>
              </a:rPr>
              <a:t> &lt;- list()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for (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 in 1:length(</a:t>
            </a:r>
            <a:r>
              <a:rPr lang="en-US" sz="1100" dirty="0" err="1">
                <a:latin typeface="Lucida Console" panose="020B0609040504020204" pitchFamily="49" charset="0"/>
              </a:rPr>
              <a:t>response_list</a:t>
            </a:r>
            <a:r>
              <a:rPr lang="en-US" sz="1100" dirty="0">
                <a:latin typeface="Lucida Console" panose="020B060904050402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r>
              <a:rPr lang="en-US" sz="1100" dirty="0">
                <a:latin typeface="Lucida Console" panose="020B0609040504020204" pitchFamily="49" charset="0"/>
              </a:rPr>
              <a:t> &lt;- list()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for (j in 1:length(</a:t>
            </a:r>
            <a:r>
              <a:rPr lang="en-US" sz="1100" dirty="0" err="1">
                <a:latin typeface="Lucida Console" panose="020B0609040504020204" pitchFamily="49" charset="0"/>
              </a:rPr>
              <a:t>driving_list</a:t>
            </a:r>
            <a:r>
              <a:rPr lang="en-US" sz="1100" dirty="0">
                <a:latin typeface="Lucida Console" panose="020B060904050402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 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r>
              <a:rPr lang="en-US" sz="1100" dirty="0">
                <a:latin typeface="Lucida Console" panose="020B0609040504020204" pitchFamily="49" charset="0"/>
              </a:rPr>
              <a:t>[[j]] &lt;- </a:t>
            </a:r>
            <a:r>
              <a:rPr lang="en-US" sz="1100" dirty="0" err="1">
                <a:latin typeface="Lucida Console" panose="020B0609040504020204" pitchFamily="49" charset="0"/>
              </a:rPr>
              <a:t>lm_function</a:t>
            </a:r>
            <a:r>
              <a:rPr lang="en-US" sz="1100" dirty="0">
                <a:latin typeface="Lucida Console" panose="020B0609040504020204" pitchFamily="49" charset="0"/>
              </a:rPr>
              <a:t>(response = </a:t>
            </a:r>
            <a:r>
              <a:rPr lang="en-US" sz="1100" dirty="0" err="1">
                <a:latin typeface="Lucida Console" panose="020B0609040504020204" pitchFamily="49" charset="0"/>
              </a:rPr>
              <a:t>response_list</a:t>
            </a:r>
            <a:r>
              <a:rPr lang="en-US" sz="1100" dirty="0">
                <a:latin typeface="Lucida Console" panose="020B0609040504020204" pitchFamily="49" charset="0"/>
              </a:rPr>
              <a:t>[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], driver = </a:t>
            </a:r>
            <a:r>
              <a:rPr lang="en-US" sz="1100" dirty="0" err="1">
                <a:latin typeface="Lucida Console" panose="020B0609040504020204" pitchFamily="49" charset="0"/>
              </a:rPr>
              <a:t>driving_list</a:t>
            </a:r>
            <a:r>
              <a:rPr lang="en-US" sz="1100" dirty="0">
                <a:latin typeface="Lucida Console" panose="020B0609040504020204" pitchFamily="49" charset="0"/>
              </a:rPr>
              <a:t>[j], df = penguins)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</a:t>
            </a:r>
            <a:r>
              <a:rPr lang="en-US" sz="1100" dirty="0" err="1">
                <a:latin typeface="Lucida Console" panose="020B0609040504020204" pitchFamily="49" charset="0"/>
              </a:rPr>
              <a:t>output_list</a:t>
            </a:r>
            <a:r>
              <a:rPr lang="en-US" sz="1100" dirty="0">
                <a:latin typeface="Lucida Console" panose="020B0609040504020204" pitchFamily="49" charset="0"/>
              </a:rPr>
              <a:t>[[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]] &lt;-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endParaRPr lang="en-US" sz="11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8710BD8-1FD5-4E67-853E-D1F902564DFE}"/>
              </a:ext>
            </a:extLst>
          </p:cNvPr>
          <p:cNvCxnSpPr>
            <a:cxnSpLocks/>
          </p:cNvCxnSpPr>
          <p:nvPr/>
        </p:nvCxnSpPr>
        <p:spPr>
          <a:xfrm flipH="1">
            <a:off x="3657600" y="3301469"/>
            <a:ext cx="1611086" cy="50417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7402315-6966-40E0-A1EE-2CAC5951F7B4}"/>
              </a:ext>
            </a:extLst>
          </p:cNvPr>
          <p:cNvSpPr txBox="1"/>
          <p:nvPr/>
        </p:nvSpPr>
        <p:spPr>
          <a:xfrm>
            <a:off x="5112776" y="2935544"/>
            <a:ext cx="58301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Here we’re storing all driving variable summaries into a list per response variable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EBE827A-AA31-44A5-A3FB-8291AF732230}"/>
              </a:ext>
            </a:extLst>
          </p:cNvPr>
          <p:cNvCxnSpPr>
            <a:cxnSpLocks/>
          </p:cNvCxnSpPr>
          <p:nvPr/>
        </p:nvCxnSpPr>
        <p:spPr>
          <a:xfrm flipH="1">
            <a:off x="3274423" y="3301469"/>
            <a:ext cx="1994263" cy="93742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846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BD5F5-903F-46E5-B33A-1B216838B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Generated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B42DE-F0F9-4048-ACD1-D4BB23AF9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function_name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&lt;- function(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arguments go here</a:t>
            </a:r>
            <a:r>
              <a:rPr lang="en-US" dirty="0">
                <a:latin typeface="Lucida Console" panose="020B0609040504020204" pitchFamily="49" charset="0"/>
              </a:rPr>
              <a:t>){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function code goes here</a:t>
            </a:r>
            <a:r>
              <a:rPr lang="en-US" dirty="0">
                <a:latin typeface="Lucida Console" panose="020B060904050402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function_name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>
                <a:cs typeface="Calibri Light" panose="020F0302020204030204" pitchFamily="34" charset="0"/>
              </a:rPr>
              <a:t>← this will be what the function is called</a:t>
            </a:r>
          </a:p>
          <a:p>
            <a:pPr lvl="1"/>
            <a:r>
              <a:rPr lang="en-US" dirty="0">
                <a:cs typeface="Calibri Light" panose="020F0302020204030204" pitchFamily="34" charset="0"/>
              </a:rPr>
              <a:t>When a new function is run, a new subsection will appear in your global environment with all the user defined functions you have run</a:t>
            </a:r>
          </a:p>
          <a:p>
            <a:pPr marL="0" indent="0">
              <a:buNone/>
            </a:pPr>
            <a:endParaRPr lang="en-US" dirty="0"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cs typeface="Calibri Light" panose="020F0302020204030204" pitchFamily="34" charset="0"/>
              </a:rPr>
              <a:t>function() </a:t>
            </a:r>
            <a:r>
              <a:rPr lang="en-US" dirty="0">
                <a:cs typeface="Calibri Light" panose="020F0302020204030204" pitchFamily="34" charset="0"/>
              </a:rPr>
              <a:t>← this will be where arguments for your function are listed (more on this next)</a:t>
            </a:r>
          </a:p>
          <a:p>
            <a:pPr marL="0" indent="0">
              <a:buNone/>
            </a:pPr>
            <a:endParaRPr lang="en-US" b="1" dirty="0">
              <a:solidFill>
                <a:schemeClr val="accent2">
                  <a:lumMod val="75000"/>
                </a:schemeClr>
              </a:solidFill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  <a:cs typeface="Calibri Light" panose="020F0302020204030204" pitchFamily="34" charset="0"/>
              </a:rPr>
              <a:t>{}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cs typeface="Calibri Light" panose="020F0302020204030204" pitchFamily="34" charset="0"/>
              </a:rPr>
              <a:t> </a:t>
            </a:r>
            <a:r>
              <a:rPr lang="en-US" dirty="0">
                <a:cs typeface="Calibri Light" panose="020F0302020204030204" pitchFamily="34" charset="0"/>
              </a:rPr>
              <a:t>← inside the curly brackets will be where you code what your function does given the inputs for the function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41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936F-F07C-431D-A9BA-DCD00AA24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C407E-C7C5-4271-8B67-CE9A102D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4271554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100" dirty="0" err="1">
                <a:latin typeface="Lucida Console" panose="020B0609040504020204" pitchFamily="49" charset="0"/>
              </a:rPr>
              <a:t>output_list</a:t>
            </a:r>
            <a:r>
              <a:rPr lang="en-US" sz="1100" dirty="0">
                <a:latin typeface="Lucida Console" panose="020B0609040504020204" pitchFamily="49" charset="0"/>
              </a:rPr>
              <a:t> &lt;- list()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for (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 in 1:length(</a:t>
            </a:r>
            <a:r>
              <a:rPr lang="en-US" sz="1100" dirty="0" err="1">
                <a:latin typeface="Lucida Console" panose="020B0609040504020204" pitchFamily="49" charset="0"/>
              </a:rPr>
              <a:t>response_list</a:t>
            </a:r>
            <a:r>
              <a:rPr lang="en-US" sz="1100" dirty="0">
                <a:latin typeface="Lucida Console" panose="020B060904050402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r>
              <a:rPr lang="en-US" sz="1100" dirty="0">
                <a:latin typeface="Lucida Console" panose="020B0609040504020204" pitchFamily="49" charset="0"/>
              </a:rPr>
              <a:t> &lt;- list()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for (j in 1:length(</a:t>
            </a:r>
            <a:r>
              <a:rPr lang="en-US" sz="1100" dirty="0" err="1">
                <a:latin typeface="Lucida Console" panose="020B0609040504020204" pitchFamily="49" charset="0"/>
              </a:rPr>
              <a:t>driving_list</a:t>
            </a:r>
            <a:r>
              <a:rPr lang="en-US" sz="1100" dirty="0">
                <a:latin typeface="Lucida Console" panose="020B0609040504020204" pitchFamily="49" charset="0"/>
              </a:rPr>
              <a:t>)) {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 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r>
              <a:rPr lang="en-US" sz="1100" dirty="0">
                <a:latin typeface="Lucida Console" panose="020B0609040504020204" pitchFamily="49" charset="0"/>
              </a:rPr>
              <a:t>[[j]] &lt;- </a:t>
            </a:r>
            <a:r>
              <a:rPr lang="en-US" sz="1100" dirty="0" err="1">
                <a:latin typeface="Lucida Console" panose="020B0609040504020204" pitchFamily="49" charset="0"/>
              </a:rPr>
              <a:t>lm_function</a:t>
            </a:r>
            <a:r>
              <a:rPr lang="en-US" sz="1100" dirty="0">
                <a:latin typeface="Lucida Console" panose="020B0609040504020204" pitchFamily="49" charset="0"/>
              </a:rPr>
              <a:t>(response = </a:t>
            </a:r>
            <a:r>
              <a:rPr lang="en-US" sz="1100" dirty="0" err="1">
                <a:latin typeface="Lucida Console" panose="020B0609040504020204" pitchFamily="49" charset="0"/>
              </a:rPr>
              <a:t>response_list</a:t>
            </a:r>
            <a:r>
              <a:rPr lang="en-US" sz="1100" dirty="0">
                <a:latin typeface="Lucida Console" panose="020B0609040504020204" pitchFamily="49" charset="0"/>
              </a:rPr>
              <a:t>[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], driver = </a:t>
            </a:r>
            <a:r>
              <a:rPr lang="en-US" sz="1100" dirty="0" err="1">
                <a:latin typeface="Lucida Console" panose="020B0609040504020204" pitchFamily="49" charset="0"/>
              </a:rPr>
              <a:t>driving_list</a:t>
            </a:r>
            <a:r>
              <a:rPr lang="en-US" sz="1100" dirty="0">
                <a:latin typeface="Lucida Console" panose="020B0609040504020204" pitchFamily="49" charset="0"/>
              </a:rPr>
              <a:t>[j], df = penguins)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</a:t>
            </a:r>
            <a:r>
              <a:rPr lang="en-US" sz="1100" dirty="0" err="1">
                <a:latin typeface="Lucida Console" panose="020B0609040504020204" pitchFamily="49" charset="0"/>
              </a:rPr>
              <a:t>output_list</a:t>
            </a:r>
            <a:r>
              <a:rPr lang="en-US" sz="1100" dirty="0">
                <a:latin typeface="Lucida Console" panose="020B0609040504020204" pitchFamily="49" charset="0"/>
              </a:rPr>
              <a:t>[[</a:t>
            </a:r>
            <a:r>
              <a:rPr lang="en-US" sz="1100" dirty="0" err="1">
                <a:latin typeface="Lucida Console" panose="020B0609040504020204" pitchFamily="49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</a:rPr>
              <a:t>]] &lt;- </a:t>
            </a:r>
            <a:r>
              <a:rPr lang="en-US" sz="1100" dirty="0" err="1">
                <a:latin typeface="Lucida Console" panose="020B0609040504020204" pitchFamily="49" charset="0"/>
              </a:rPr>
              <a:t>by_response_list</a:t>
            </a:r>
            <a:endParaRPr lang="en-US" sz="11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100" dirty="0">
                <a:latin typeface="Lucida Console" panose="020B0609040504020204" pitchFamily="49" charset="0"/>
              </a:rPr>
              <a:t>  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402315-6966-40E0-A1EE-2CAC5951F7B4}"/>
              </a:ext>
            </a:extLst>
          </p:cNvPr>
          <p:cNvSpPr txBox="1"/>
          <p:nvPr/>
        </p:nvSpPr>
        <p:spPr>
          <a:xfrm>
            <a:off x="5268687" y="3152001"/>
            <a:ext cx="509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Finally we compile all response variable lists into one master output list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EBE827A-AA31-44A5-A3FB-8291AF732230}"/>
              </a:ext>
            </a:extLst>
          </p:cNvPr>
          <p:cNvCxnSpPr>
            <a:cxnSpLocks/>
          </p:cNvCxnSpPr>
          <p:nvPr/>
        </p:nvCxnSpPr>
        <p:spPr>
          <a:xfrm flipH="1">
            <a:off x="2743200" y="3301469"/>
            <a:ext cx="2525487" cy="158404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35E0D3C-CC13-484D-A71B-5DD43ADE108A}"/>
              </a:ext>
            </a:extLst>
          </p:cNvPr>
          <p:cNvCxnSpPr>
            <a:cxnSpLocks/>
          </p:cNvCxnSpPr>
          <p:nvPr/>
        </p:nvCxnSpPr>
        <p:spPr>
          <a:xfrm flipH="1" flipV="1">
            <a:off x="3065417" y="3212543"/>
            <a:ext cx="2203271" cy="88926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74141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1B561-CA9C-41C9-9924-3F3F1DFA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0E2F6-8668-4BF8-9C93-31F4B0A19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3701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our output looks like: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19C00D-8E23-4F9A-81A9-F053E9F28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879615"/>
            <a:ext cx="3154849" cy="32312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2FB1DB-4718-4F01-9015-538DA0A80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879615"/>
            <a:ext cx="3154849" cy="32397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3F0642-8FB8-444E-897B-50DC4DE37C22}"/>
              </a:ext>
            </a:extLst>
          </p:cNvPr>
          <p:cNvSpPr txBox="1"/>
          <p:nvPr/>
        </p:nvSpPr>
        <p:spPr>
          <a:xfrm>
            <a:off x="1445623" y="2529216"/>
            <a:ext cx="5011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If we access the second level of our list (</a:t>
            </a:r>
            <a:r>
              <a:rPr lang="en-US" sz="1200" dirty="0" err="1"/>
              <a:t>output_list</a:t>
            </a:r>
            <a:r>
              <a:rPr lang="en-US" sz="1200" dirty="0"/>
              <a:t>[[</a:t>
            </a:r>
            <a:r>
              <a:rPr lang="en-US" sz="1200" dirty="0" err="1"/>
              <a:t>i</a:t>
            </a:r>
            <a:r>
              <a:rPr lang="en-US" sz="1200" dirty="0"/>
              <a:t>]]</a:t>
            </a:r>
            <a:r>
              <a:rPr lang="en-US" sz="1200" b="1" dirty="0">
                <a:solidFill>
                  <a:schemeClr val="accent1"/>
                </a:solidFill>
              </a:rPr>
              <a:t>[[j]] </a:t>
            </a:r>
            <a:r>
              <a:rPr lang="en-US" sz="1200" dirty="0">
                <a:ea typeface="Cambria Math" panose="02040503050406030204" pitchFamily="18" charset="0"/>
              </a:rPr>
              <a:t>← this part</a:t>
            </a:r>
            <a:r>
              <a:rPr lang="en-US" sz="1200" dirty="0"/>
              <a:t>)</a:t>
            </a:r>
            <a:endParaRPr lang="en-US" sz="1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263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1B561-CA9C-41C9-9924-3F3F1DFA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0E2F6-8668-4BF8-9C93-31F4B0A19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3701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our output looks like: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19C00D-8E23-4F9A-81A9-F053E9F28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879615"/>
            <a:ext cx="3154849" cy="32312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2FB1DB-4718-4F01-9015-538DA0A80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879615"/>
            <a:ext cx="3154849" cy="32397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3F0642-8FB8-444E-897B-50DC4DE37C22}"/>
              </a:ext>
            </a:extLst>
          </p:cNvPr>
          <p:cNvSpPr txBox="1"/>
          <p:nvPr/>
        </p:nvSpPr>
        <p:spPr>
          <a:xfrm>
            <a:off x="1445623" y="2529216"/>
            <a:ext cx="50118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If we access the second level of our list (</a:t>
            </a:r>
            <a:r>
              <a:rPr lang="en-US" sz="1200" dirty="0" err="1"/>
              <a:t>output_list</a:t>
            </a:r>
            <a:r>
              <a:rPr lang="en-US" sz="1200" dirty="0"/>
              <a:t>[[</a:t>
            </a:r>
            <a:r>
              <a:rPr lang="en-US" sz="1200" dirty="0" err="1"/>
              <a:t>i</a:t>
            </a:r>
            <a:r>
              <a:rPr lang="en-US" sz="1200" dirty="0"/>
              <a:t>]]</a:t>
            </a:r>
            <a:r>
              <a:rPr lang="en-US" sz="1200" b="1" dirty="0">
                <a:solidFill>
                  <a:schemeClr val="accent1"/>
                </a:solidFill>
              </a:rPr>
              <a:t>[[j]] </a:t>
            </a:r>
            <a:r>
              <a:rPr lang="en-US" sz="1200" dirty="0">
                <a:ea typeface="Cambria Math" panose="02040503050406030204" pitchFamily="18" charset="0"/>
              </a:rPr>
              <a:t>← this part</a:t>
            </a:r>
            <a:r>
              <a:rPr lang="en-US" sz="1200" dirty="0"/>
              <a:t>)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951224-D5E2-4F99-87DD-8E7DA4BB38C3}"/>
              </a:ext>
            </a:extLst>
          </p:cNvPr>
          <p:cNvSpPr txBox="1"/>
          <p:nvPr/>
        </p:nvSpPr>
        <p:spPr>
          <a:xfrm>
            <a:off x="7689668" y="3230880"/>
            <a:ext cx="42323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see that we are looking at the same </a:t>
            </a:r>
            <a:r>
              <a:rPr lang="en-US" b="1" dirty="0">
                <a:solidFill>
                  <a:schemeClr val="accent2"/>
                </a:solidFill>
              </a:rPr>
              <a:t>response variable</a:t>
            </a:r>
            <a:r>
              <a:rPr lang="en-US" dirty="0"/>
              <a:t>, but are looking at different </a:t>
            </a:r>
            <a:r>
              <a:rPr lang="en-US" b="1" dirty="0">
                <a:solidFill>
                  <a:schemeClr val="accent1"/>
                </a:solidFill>
              </a:rPr>
              <a:t>driving variables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508134-D027-4859-93F2-5DD0983A2E4D}"/>
              </a:ext>
            </a:extLst>
          </p:cNvPr>
          <p:cNvSpPr/>
          <p:nvPr/>
        </p:nvSpPr>
        <p:spPr>
          <a:xfrm>
            <a:off x="4419600" y="3300548"/>
            <a:ext cx="666206" cy="23513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2DEFD5-0928-4CED-B290-26D10DE8709A}"/>
              </a:ext>
            </a:extLst>
          </p:cNvPr>
          <p:cNvSpPr/>
          <p:nvPr/>
        </p:nvSpPr>
        <p:spPr>
          <a:xfrm>
            <a:off x="1066800" y="3311434"/>
            <a:ext cx="666206" cy="23513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843B9D-270C-455B-8EF1-5B4E0EA3EAB2}"/>
              </a:ext>
            </a:extLst>
          </p:cNvPr>
          <p:cNvSpPr/>
          <p:nvPr/>
        </p:nvSpPr>
        <p:spPr>
          <a:xfrm>
            <a:off x="1066799" y="3039603"/>
            <a:ext cx="1049383" cy="23513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88BFE2-591E-40F2-9074-9EBCE75157FD}"/>
              </a:ext>
            </a:extLst>
          </p:cNvPr>
          <p:cNvSpPr/>
          <p:nvPr/>
        </p:nvSpPr>
        <p:spPr>
          <a:xfrm>
            <a:off x="4419600" y="2992017"/>
            <a:ext cx="1049383" cy="23513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949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1B561-CA9C-41C9-9924-3F3F1DFA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0E2F6-8668-4BF8-9C93-31F4B0A19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3701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our output looks like: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19C00D-8E23-4F9A-81A9-F053E9F28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879615"/>
            <a:ext cx="3154849" cy="32312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3F0642-8FB8-444E-897B-50DC4DE37C22}"/>
              </a:ext>
            </a:extLst>
          </p:cNvPr>
          <p:cNvSpPr txBox="1"/>
          <p:nvPr/>
        </p:nvSpPr>
        <p:spPr>
          <a:xfrm>
            <a:off x="1445623" y="2529216"/>
            <a:ext cx="39955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If we access the first level of our list (</a:t>
            </a:r>
            <a:r>
              <a:rPr lang="en-US" sz="1200" dirty="0" err="1"/>
              <a:t>output_list</a:t>
            </a:r>
            <a:r>
              <a:rPr lang="en-US" sz="1200" b="1" dirty="0">
                <a:solidFill>
                  <a:schemeClr val="accent2"/>
                </a:solidFill>
              </a:rPr>
              <a:t>[[</a:t>
            </a:r>
            <a:r>
              <a:rPr lang="en-US" sz="1200" b="1" dirty="0" err="1">
                <a:solidFill>
                  <a:schemeClr val="accent2"/>
                </a:solidFill>
              </a:rPr>
              <a:t>i</a:t>
            </a:r>
            <a:r>
              <a:rPr lang="en-US" sz="1200" b="1" dirty="0">
                <a:solidFill>
                  <a:schemeClr val="accent2"/>
                </a:solidFill>
              </a:rPr>
              <a:t>]]</a:t>
            </a:r>
            <a:r>
              <a:rPr lang="en-US" sz="1200" dirty="0"/>
              <a:t>[[j]])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11F4DF-FFB0-4CED-90D8-C477DF56F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8123" y="2879615"/>
            <a:ext cx="3176990" cy="324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1840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7F22BDE-D74C-4ACC-A88B-DBF4CBF92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123" y="2879615"/>
            <a:ext cx="3176990" cy="32487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A1B561-CA9C-41C9-9924-3F3F1DFA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analysis over multiple datasets/variables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0E2F6-8668-4BF8-9C93-31F4B0A19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10058400" cy="37011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our output looks like: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19C00D-8E23-4F9A-81A9-F053E9F28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879615"/>
            <a:ext cx="3154849" cy="32312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3F0642-8FB8-444E-897B-50DC4DE37C22}"/>
              </a:ext>
            </a:extLst>
          </p:cNvPr>
          <p:cNvSpPr txBox="1"/>
          <p:nvPr/>
        </p:nvSpPr>
        <p:spPr>
          <a:xfrm>
            <a:off x="1445623" y="2529216"/>
            <a:ext cx="39955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If we access the first level of our list (</a:t>
            </a:r>
            <a:r>
              <a:rPr lang="en-US" sz="1200" dirty="0" err="1"/>
              <a:t>output_list</a:t>
            </a:r>
            <a:r>
              <a:rPr lang="en-US" sz="1200" b="1" dirty="0">
                <a:solidFill>
                  <a:schemeClr val="accent2"/>
                </a:solidFill>
              </a:rPr>
              <a:t>[[</a:t>
            </a:r>
            <a:r>
              <a:rPr lang="en-US" sz="1200" b="1" dirty="0" err="1">
                <a:solidFill>
                  <a:schemeClr val="accent2"/>
                </a:solidFill>
              </a:rPr>
              <a:t>i</a:t>
            </a:r>
            <a:r>
              <a:rPr lang="en-US" sz="1200" b="1" dirty="0">
                <a:solidFill>
                  <a:schemeClr val="accent2"/>
                </a:solidFill>
              </a:rPr>
              <a:t>]]</a:t>
            </a:r>
            <a:r>
              <a:rPr lang="en-US" sz="1200" dirty="0"/>
              <a:t>[[j]])</a:t>
            </a:r>
            <a:endParaRPr lang="en-US" sz="1200" b="1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951224-D5E2-4F99-87DD-8E7DA4BB38C3}"/>
              </a:ext>
            </a:extLst>
          </p:cNvPr>
          <p:cNvSpPr txBox="1"/>
          <p:nvPr/>
        </p:nvSpPr>
        <p:spPr>
          <a:xfrm>
            <a:off x="7689668" y="3230880"/>
            <a:ext cx="42323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see that we are looking at different </a:t>
            </a:r>
            <a:r>
              <a:rPr lang="en-US" b="1" dirty="0">
                <a:solidFill>
                  <a:schemeClr val="accent2"/>
                </a:solidFill>
              </a:rPr>
              <a:t>response variables</a:t>
            </a:r>
            <a:r>
              <a:rPr lang="en-US" dirty="0"/>
              <a:t>, but at the same </a:t>
            </a:r>
            <a:r>
              <a:rPr lang="en-US" b="1" dirty="0">
                <a:solidFill>
                  <a:schemeClr val="accent1"/>
                </a:solidFill>
              </a:rPr>
              <a:t>driving variable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508134-D027-4859-93F2-5DD0983A2E4D}"/>
              </a:ext>
            </a:extLst>
          </p:cNvPr>
          <p:cNvSpPr/>
          <p:nvPr/>
        </p:nvSpPr>
        <p:spPr>
          <a:xfrm>
            <a:off x="4419600" y="3300548"/>
            <a:ext cx="666206" cy="23513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2DEFD5-0928-4CED-B290-26D10DE8709A}"/>
              </a:ext>
            </a:extLst>
          </p:cNvPr>
          <p:cNvSpPr/>
          <p:nvPr/>
        </p:nvSpPr>
        <p:spPr>
          <a:xfrm>
            <a:off x="1066800" y="3311434"/>
            <a:ext cx="666206" cy="23513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843B9D-270C-455B-8EF1-5B4E0EA3EAB2}"/>
              </a:ext>
            </a:extLst>
          </p:cNvPr>
          <p:cNvSpPr/>
          <p:nvPr/>
        </p:nvSpPr>
        <p:spPr>
          <a:xfrm>
            <a:off x="1066799" y="3039603"/>
            <a:ext cx="1049383" cy="23513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188BFE2-591E-40F2-9074-9EBCE75157FD}"/>
              </a:ext>
            </a:extLst>
          </p:cNvPr>
          <p:cNvSpPr/>
          <p:nvPr/>
        </p:nvSpPr>
        <p:spPr>
          <a:xfrm>
            <a:off x="4419600" y="2992017"/>
            <a:ext cx="1049383" cy="23513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459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image">
            <a:extLst>
              <a:ext uri="{FF2B5EF4-FFF2-40B4-BE49-F238E27FC236}">
                <a16:creationId xmlns:a16="http://schemas.microsoft.com/office/drawing/2014/main" id="{603B06F8-FD22-4E58-8609-4D62E54C38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955961-028B-47CA-B992-825E39447671}"/>
              </a:ext>
            </a:extLst>
          </p:cNvPr>
          <p:cNvSpPr/>
          <p:nvPr/>
        </p:nvSpPr>
        <p:spPr>
          <a:xfrm>
            <a:off x="3422468" y="2440577"/>
            <a:ext cx="5347063" cy="19768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225183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70CBA-56A4-44FF-BD5B-504CC8A78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Uses of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3B48-8068-46DA-8527-043B7751C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Write a function for:</a:t>
            </a:r>
          </a:p>
          <a:p>
            <a:pPr marL="0" indent="0">
              <a:buNone/>
            </a:pPr>
            <a:endParaRPr lang="en-US" sz="1800" dirty="0"/>
          </a:p>
          <a:p>
            <a:pPr lvl="1"/>
            <a:r>
              <a:rPr lang="en-US" sz="1800" dirty="0"/>
              <a:t>A common set of data processing steps (see Example Function)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A complex grouping of steps we want applied over a list or </a:t>
            </a:r>
            <a:r>
              <a:rPr lang="en-US" sz="1800" dirty="0" err="1"/>
              <a:t>dataframe</a:t>
            </a:r>
            <a:r>
              <a:rPr lang="en-US" sz="1800" dirty="0"/>
              <a:t> (apply, </a:t>
            </a:r>
            <a:r>
              <a:rPr lang="en-US" sz="1800" dirty="0" err="1"/>
              <a:t>lapply</a:t>
            </a:r>
            <a:r>
              <a:rPr lang="en-US" sz="1800" dirty="0"/>
              <a:t>)</a:t>
            </a:r>
          </a:p>
          <a:p>
            <a:pPr lvl="1"/>
            <a:endParaRPr lang="en-US" sz="1800" b="1" dirty="0"/>
          </a:p>
          <a:p>
            <a:pPr lvl="1"/>
            <a:r>
              <a:rPr lang="en-US" sz="1800" dirty="0"/>
              <a:t>A common analysis using multiple datasets/variables with the same data structure</a:t>
            </a:r>
          </a:p>
          <a:p>
            <a:pPr lvl="1"/>
            <a:endParaRPr lang="en-US" sz="1800" dirty="0"/>
          </a:p>
          <a:p>
            <a:pPr lvl="1"/>
            <a:r>
              <a:rPr lang="en-US" sz="1800" b="1" dirty="0"/>
              <a:t>Automatically generating figures with multiple analysis output datasets with the same structure</a:t>
            </a:r>
          </a:p>
          <a:p>
            <a:pPr lvl="1"/>
            <a:endParaRPr lang="en-US" sz="1800" dirty="0"/>
          </a:p>
          <a:p>
            <a:pPr marL="274320" lvl="1" indent="0">
              <a:buNone/>
            </a:pPr>
            <a:r>
              <a:rPr lang="en-US" sz="1800" dirty="0"/>
              <a:t>There are many more functions for functions!</a:t>
            </a:r>
          </a:p>
        </p:txBody>
      </p:sp>
    </p:spTree>
    <p:extLst>
      <p:ext uri="{BB962C8B-B14F-4D97-AF65-F5344CB8AC3E}">
        <p14:creationId xmlns:p14="http://schemas.microsoft.com/office/powerpoint/2010/main" val="31685176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1D444-3C32-464B-A3F0-639AC3A66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make a function for figures…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F68B8-95AC-4453-9B63-A7D514A7C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Let’s be sneaky and include all the things we need into our output from the analysis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6037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1D444-3C32-464B-A3F0-639AC3A66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make a function for figures…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F68B8-95AC-4453-9B63-A7D514A7C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Let’s be sneaky and include all the things we need into our output from the analysis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050" dirty="0" err="1">
                <a:latin typeface="Lucida Console" panose="020B0609040504020204" pitchFamily="49" charset="0"/>
              </a:rPr>
              <a:t>lm_function</a:t>
            </a:r>
            <a:r>
              <a:rPr lang="en-US" sz="1050" dirty="0">
                <a:latin typeface="Lucida Console" panose="020B0609040504020204" pitchFamily="49" charset="0"/>
              </a:rPr>
              <a:t> &lt;- function(response = </a:t>
            </a:r>
            <a:r>
              <a:rPr lang="en-US" sz="1050" dirty="0" err="1">
                <a:latin typeface="Lucida Console" panose="020B0609040504020204" pitchFamily="49" charset="0"/>
              </a:rPr>
              <a:t>response_list</a:t>
            </a:r>
            <a:r>
              <a:rPr lang="en-US" sz="1050" dirty="0">
                <a:latin typeface="Lucida Console" panose="020B0609040504020204" pitchFamily="49" charset="0"/>
              </a:rPr>
              <a:t>[</a:t>
            </a:r>
            <a:r>
              <a:rPr lang="en-US" sz="1050" dirty="0" err="1">
                <a:latin typeface="Lucida Console" panose="020B0609040504020204" pitchFamily="49" charset="0"/>
              </a:rPr>
              <a:t>i</a:t>
            </a:r>
            <a:r>
              <a:rPr lang="en-US" sz="1050" dirty="0">
                <a:latin typeface="Lucida Console" panose="020B0609040504020204" pitchFamily="49" charset="0"/>
              </a:rPr>
              <a:t>], driver = </a:t>
            </a:r>
            <a:r>
              <a:rPr lang="en-US" sz="1050" dirty="0" err="1">
                <a:latin typeface="Lucida Console" panose="020B0609040504020204" pitchFamily="49" charset="0"/>
              </a:rPr>
              <a:t>driving_list</a:t>
            </a:r>
            <a:r>
              <a:rPr lang="en-US" sz="1050" dirty="0">
                <a:latin typeface="Lucida Console" panose="020B0609040504020204" pitchFamily="49" charset="0"/>
              </a:rPr>
              <a:t>[j], df = penguins){</a:t>
            </a:r>
          </a:p>
          <a:p>
            <a:pPr marL="0" indent="0">
              <a:buNone/>
            </a:pPr>
            <a:r>
              <a:rPr lang="en-US" sz="1050" dirty="0">
                <a:latin typeface="Lucida Console" panose="020B0609040504020204" pitchFamily="49" charset="0"/>
              </a:rPr>
              <a:t>  df &lt;- </a:t>
            </a:r>
            <a:r>
              <a:rPr lang="en-US" sz="1050" dirty="0" err="1">
                <a:latin typeface="Lucida Console" panose="020B0609040504020204" pitchFamily="49" charset="0"/>
              </a:rPr>
              <a:t>as.data.frame</a:t>
            </a:r>
            <a:r>
              <a:rPr lang="en-US" sz="1050" dirty="0">
                <a:latin typeface="Lucida Console" panose="020B0609040504020204" pitchFamily="49" charset="0"/>
              </a:rPr>
              <a:t>(df) # convert </a:t>
            </a:r>
            <a:r>
              <a:rPr lang="en-US" sz="1050" dirty="0" err="1">
                <a:latin typeface="Lucida Console" panose="020B0609040504020204" pitchFamily="49" charset="0"/>
              </a:rPr>
              <a:t>tibble</a:t>
            </a:r>
            <a:r>
              <a:rPr lang="en-US" sz="1050" dirty="0">
                <a:latin typeface="Lucida Console" panose="020B0609040504020204" pitchFamily="49" charset="0"/>
              </a:rPr>
              <a:t> to df</a:t>
            </a:r>
          </a:p>
          <a:p>
            <a:pPr marL="0" indent="0">
              <a:buNone/>
            </a:pPr>
            <a:r>
              <a:rPr lang="en-US" sz="1050" dirty="0">
                <a:latin typeface="Lucida Console" panose="020B0609040504020204" pitchFamily="49" charset="0"/>
              </a:rPr>
              <a:t>  </a:t>
            </a:r>
            <a:r>
              <a:rPr lang="en-US" sz="1050" dirty="0" err="1">
                <a:latin typeface="Lucida Console" panose="020B0609040504020204" pitchFamily="49" charset="0"/>
              </a:rPr>
              <a:t>df$response</a:t>
            </a:r>
            <a:r>
              <a:rPr lang="en-US" sz="1050" dirty="0">
                <a:latin typeface="Lucida Console" panose="020B0609040504020204" pitchFamily="49" charset="0"/>
              </a:rPr>
              <a:t> &lt;- df[,response] # make response and driver variables</a:t>
            </a:r>
          </a:p>
          <a:p>
            <a:pPr marL="0" indent="0">
              <a:buNone/>
            </a:pPr>
            <a:r>
              <a:rPr lang="en-US" sz="1050" dirty="0">
                <a:latin typeface="Lucida Console" panose="020B0609040504020204" pitchFamily="49" charset="0"/>
              </a:rPr>
              <a:t>  </a:t>
            </a:r>
            <a:r>
              <a:rPr lang="en-US" sz="1050" dirty="0" err="1">
                <a:latin typeface="Lucida Console" panose="020B0609040504020204" pitchFamily="49" charset="0"/>
              </a:rPr>
              <a:t>df$driver</a:t>
            </a:r>
            <a:r>
              <a:rPr lang="en-US" sz="1050" dirty="0">
                <a:latin typeface="Lucida Console" panose="020B0609040504020204" pitchFamily="49" charset="0"/>
              </a:rPr>
              <a:t> &lt;- df[,driver]</a:t>
            </a:r>
          </a:p>
          <a:p>
            <a:pPr marL="0" indent="0">
              <a:buNone/>
            </a:pPr>
            <a:r>
              <a:rPr lang="en-US" sz="1050" dirty="0">
                <a:latin typeface="Lucida Console" panose="020B0609040504020204" pitchFamily="49" charset="0"/>
              </a:rPr>
              <a:t>  </a:t>
            </a:r>
            <a:r>
              <a:rPr lang="en-US" sz="1050" dirty="0" err="1">
                <a:latin typeface="Lucida Console" panose="020B0609040504020204" pitchFamily="49" charset="0"/>
              </a:rPr>
              <a:t>lm_summary</a:t>
            </a:r>
            <a:r>
              <a:rPr lang="en-US" sz="1050" dirty="0">
                <a:latin typeface="Lucida Console" panose="020B0609040504020204" pitchFamily="49" charset="0"/>
              </a:rPr>
              <a:t> &lt;- summary(</a:t>
            </a:r>
            <a:r>
              <a:rPr lang="en-US" sz="1050" dirty="0" err="1">
                <a:latin typeface="Lucida Console" panose="020B0609040504020204" pitchFamily="49" charset="0"/>
              </a:rPr>
              <a:t>lm</a:t>
            </a:r>
            <a:r>
              <a:rPr lang="en-US" sz="1050" dirty="0">
                <a:latin typeface="Lucida Console" panose="020B0609040504020204" pitchFamily="49" charset="0"/>
              </a:rPr>
              <a:t>(</a:t>
            </a:r>
            <a:r>
              <a:rPr lang="en-US" sz="1050" dirty="0" err="1">
                <a:latin typeface="Lucida Console" panose="020B0609040504020204" pitchFamily="49" charset="0"/>
              </a:rPr>
              <a:t>response~driver</a:t>
            </a:r>
            <a:r>
              <a:rPr lang="en-US" sz="1050" dirty="0">
                <a:latin typeface="Lucida Console" panose="020B0609040504020204" pitchFamily="49" charset="0"/>
              </a:rPr>
              <a:t>, data = df)) # run linear model</a:t>
            </a:r>
          </a:p>
          <a:p>
            <a:pPr marL="0" indent="0">
              <a:buNone/>
            </a:pPr>
            <a:r>
              <a:rPr lang="en-US" sz="1050" dirty="0">
                <a:latin typeface="Lucida Console" panose="020B0609040504020204" pitchFamily="49" charset="0"/>
              </a:rPr>
              <a:t>  </a:t>
            </a:r>
            <a:r>
              <a:rPr lang="en-US" sz="1050" b="1" dirty="0">
                <a:solidFill>
                  <a:srgbClr val="FF0000"/>
                </a:solidFill>
                <a:latin typeface="Lucida Console" panose="020B0609040504020204" pitchFamily="49" charset="0"/>
              </a:rPr>
              <a:t>df &lt;- df[,c("response", "driver")]</a:t>
            </a:r>
          </a:p>
          <a:p>
            <a:pPr marL="0" indent="0">
              <a:buNone/>
            </a:pPr>
            <a:r>
              <a:rPr lang="en-US" sz="1050" dirty="0">
                <a:latin typeface="Lucida Console" panose="020B0609040504020204" pitchFamily="49" charset="0"/>
              </a:rPr>
              <a:t>  return(list(</a:t>
            </a:r>
            <a:r>
              <a:rPr lang="en-US" sz="1050" dirty="0" err="1">
                <a:latin typeface="Lucida Console" panose="020B0609040504020204" pitchFamily="49" charset="0"/>
              </a:rPr>
              <a:t>reponse</a:t>
            </a:r>
            <a:r>
              <a:rPr lang="en-US" sz="1050" dirty="0">
                <a:latin typeface="Lucida Console" panose="020B0609040504020204" pitchFamily="49" charset="0"/>
              </a:rPr>
              <a:t> = response, driver = driver, </a:t>
            </a:r>
          </a:p>
          <a:p>
            <a:pPr marL="0" indent="0">
              <a:buNone/>
            </a:pPr>
            <a:r>
              <a:rPr lang="en-US" sz="1050" dirty="0">
                <a:latin typeface="Lucida Console" panose="020B0609040504020204" pitchFamily="49" charset="0"/>
              </a:rPr>
              <a:t>       </a:t>
            </a:r>
            <a:r>
              <a:rPr lang="en-US" sz="1050" dirty="0" err="1">
                <a:latin typeface="Lucida Console" panose="020B0609040504020204" pitchFamily="49" charset="0"/>
              </a:rPr>
              <a:t>lm_summary</a:t>
            </a:r>
            <a:r>
              <a:rPr lang="en-US" sz="1050" dirty="0">
                <a:latin typeface="Lucida Console" panose="020B0609040504020204" pitchFamily="49" charset="0"/>
              </a:rPr>
              <a:t> = </a:t>
            </a:r>
            <a:r>
              <a:rPr lang="en-US" sz="1050" dirty="0" err="1">
                <a:latin typeface="Lucida Console" panose="020B0609040504020204" pitchFamily="49" charset="0"/>
              </a:rPr>
              <a:t>lm_summary</a:t>
            </a:r>
            <a:r>
              <a:rPr lang="en-US" sz="1050" dirty="0">
                <a:latin typeface="Lucida Console" panose="020B0609040504020204" pitchFamily="49" charset="0"/>
              </a:rPr>
              <a:t>, </a:t>
            </a:r>
            <a:r>
              <a:rPr lang="en-US" sz="1050" dirty="0" err="1">
                <a:latin typeface="Lucida Console" panose="020B0609040504020204" pitchFamily="49" charset="0"/>
              </a:rPr>
              <a:t>adj_r_sq</a:t>
            </a:r>
            <a:r>
              <a:rPr lang="en-US" sz="1050" dirty="0">
                <a:latin typeface="Lucida Console" panose="020B0609040504020204" pitchFamily="49" charset="0"/>
              </a:rPr>
              <a:t> = </a:t>
            </a:r>
            <a:r>
              <a:rPr lang="en-US" sz="1050" dirty="0" err="1">
                <a:latin typeface="Lucida Console" panose="020B0609040504020204" pitchFamily="49" charset="0"/>
              </a:rPr>
              <a:t>lm_summary$adj.r.squared</a:t>
            </a:r>
            <a:r>
              <a:rPr lang="en-US" sz="1050" dirty="0">
                <a:latin typeface="Lucida Console" panose="020B060904050402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050" dirty="0">
                <a:latin typeface="Lucida Console" panose="020B0609040504020204" pitchFamily="49" charset="0"/>
              </a:rPr>
              <a:t>       </a:t>
            </a:r>
            <a:r>
              <a:rPr lang="en-US" sz="1050" b="1" dirty="0">
                <a:solidFill>
                  <a:srgbClr val="FF0000"/>
                </a:solidFill>
                <a:latin typeface="Lucida Console" panose="020B0609040504020204" pitchFamily="49" charset="0"/>
              </a:rPr>
              <a:t>df = df</a:t>
            </a:r>
            <a:r>
              <a:rPr lang="en-US" sz="1050" dirty="0">
                <a:latin typeface="Lucida Console" panose="020B0609040504020204" pitchFamily="49" charset="0"/>
              </a:rPr>
              <a:t>)) # return a list of analysis variables</a:t>
            </a:r>
          </a:p>
          <a:p>
            <a:pPr marL="0" indent="0">
              <a:buNone/>
            </a:pPr>
            <a:r>
              <a:rPr lang="en-US" sz="1050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231793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FD55-9EBF-4886-A1F5-10E795E0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plotting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61A5C-8A7F-420F-BAB4-73F61B9A4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 err="1">
                <a:latin typeface="Lucida Console" panose="020B0609040504020204" pitchFamily="49" charset="0"/>
              </a:rPr>
              <a:t>plot_function</a:t>
            </a:r>
            <a:r>
              <a:rPr lang="en-US" sz="1000" dirty="0">
                <a:latin typeface="Lucida Console" panose="020B0609040504020204" pitchFamily="49" charset="0"/>
              </a:rPr>
              <a:t> &lt;- function(</a:t>
            </a:r>
            <a:r>
              <a:rPr lang="en-US" sz="1000" dirty="0" err="1">
                <a:latin typeface="Lucida Console" panose="020B0609040504020204" pitchFamily="49" charset="0"/>
              </a:rPr>
              <a:t>plot_data</a:t>
            </a:r>
            <a:r>
              <a:rPr lang="en-US" sz="1000" dirty="0">
                <a:latin typeface="Lucida Console" panose="020B0609040504020204" pitchFamily="49" charset="0"/>
              </a:rPr>
              <a:t> =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]][[j]],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                      </a:t>
            </a:r>
            <a:r>
              <a:rPr lang="en-US" sz="1000" dirty="0" err="1">
                <a:latin typeface="Lucida Console" panose="020B0609040504020204" pitchFamily="49" charset="0"/>
              </a:rPr>
              <a:t>output_pdf</a:t>
            </a:r>
            <a:r>
              <a:rPr lang="en-US" sz="1000" dirty="0">
                <a:latin typeface="Lucida Console" panose="020B0609040504020204" pitchFamily="49" charset="0"/>
              </a:rPr>
              <a:t> = paste0("figures/",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reponse</a:t>
            </a:r>
            <a:r>
              <a:rPr lang="en-US" sz="1000" dirty="0">
                <a:latin typeface="Lucida Console" panose="020B0609040504020204" pitchFamily="49" charset="0"/>
              </a:rPr>
              <a:t>, 								"_",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driver,"_violin_plot.pdf</a:t>
            </a:r>
            <a:r>
              <a:rPr lang="en-US" sz="1000" dirty="0">
                <a:latin typeface="Lucida Console" panose="020B0609040504020204" pitchFamily="49" charset="0"/>
              </a:rPr>
              <a:t>")){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492640-2C95-4C24-A4A7-7444719EFE93}"/>
              </a:ext>
            </a:extLst>
          </p:cNvPr>
          <p:cNvSpPr txBox="1"/>
          <p:nvPr/>
        </p:nvSpPr>
        <p:spPr>
          <a:xfrm>
            <a:off x="2570480" y="3429000"/>
            <a:ext cx="620776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we’re going to pull in parts of our output list and name that </a:t>
            </a:r>
            <a:r>
              <a:rPr lang="en-US" dirty="0" err="1"/>
              <a:t>plot_data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Then we are going to generate a pdf file for each plot</a:t>
            </a:r>
          </a:p>
          <a:p>
            <a:endParaRPr lang="en-US" dirty="0"/>
          </a:p>
          <a:p>
            <a:r>
              <a:rPr lang="en-US" dirty="0"/>
              <a:t>Example of what paste0() would generate if: </a:t>
            </a:r>
            <a:r>
              <a:rPr lang="en-US" sz="1200" dirty="0">
                <a:latin typeface="Lucida Console" panose="020B0609040504020204" pitchFamily="49" charset="0"/>
              </a:rPr>
              <a:t>(</a:t>
            </a:r>
            <a:r>
              <a:rPr lang="en-US" sz="1200" dirty="0" err="1">
                <a:latin typeface="Lucida Console" panose="020B0609040504020204" pitchFamily="49" charset="0"/>
              </a:rPr>
              <a:t>i</a:t>
            </a:r>
            <a:r>
              <a:rPr lang="en-US" sz="1200" dirty="0">
                <a:latin typeface="Lucida Console" panose="020B0609040504020204" pitchFamily="49" charset="0"/>
              </a:rPr>
              <a:t> = 1, j = 1)</a:t>
            </a:r>
          </a:p>
          <a:p>
            <a:endParaRPr lang="en-US" sz="1200" dirty="0">
              <a:latin typeface="Lucida Console" panose="020B0609040504020204" pitchFamily="49" charset="0"/>
            </a:endParaRPr>
          </a:p>
          <a:p>
            <a:r>
              <a:rPr lang="en-US" sz="1200" dirty="0">
                <a:latin typeface="Lucida Console" panose="020B0609040504020204" pitchFamily="49" charset="0"/>
              </a:rPr>
              <a:t>"figures/bill_length_mm_species_violin_plot.pdf"</a:t>
            </a:r>
          </a:p>
        </p:txBody>
      </p:sp>
    </p:spTree>
    <p:extLst>
      <p:ext uri="{BB962C8B-B14F-4D97-AF65-F5344CB8AC3E}">
        <p14:creationId xmlns:p14="http://schemas.microsoft.com/office/powerpoint/2010/main" val="175551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82DE8-DB46-4651-81B2-DDAF14D8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D6FEF-8DFC-48B9-BE27-6AF46510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library(</a:t>
            </a:r>
            <a:r>
              <a:rPr lang="en-US" dirty="0" err="1">
                <a:latin typeface="Lucida Console" panose="020B0609040504020204" pitchFamily="49" charset="0"/>
              </a:rPr>
              <a:t>lubridate</a:t>
            </a:r>
            <a:r>
              <a:rPr lang="en-US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date_blast_func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&lt;-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function(df =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in_df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d_format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"%m/%d/%Y",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d_name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"datetime")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 &lt;- </a:t>
            </a:r>
            <a:r>
              <a:rPr lang="en-US" b="1" dirty="0" err="1">
                <a:latin typeface="Lucida Console" panose="020B0609040504020204" pitchFamily="49" charset="0"/>
              </a:rPr>
              <a:t>as.Date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], format = </a:t>
            </a:r>
            <a:r>
              <a:rPr lang="en-US" b="1" dirty="0" err="1">
                <a:latin typeface="Lucida Console" panose="020B0609040504020204" pitchFamily="49" charset="0"/>
              </a:rPr>
              <a:t>d_format</a:t>
            </a:r>
            <a:r>
              <a:rPr lang="en-US" b="1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df$year</a:t>
            </a:r>
            <a:r>
              <a:rPr lang="en-US" b="1" dirty="0">
                <a:latin typeface="Lucida Console" panose="020B0609040504020204" pitchFamily="49" charset="0"/>
              </a:rPr>
              <a:t> &lt;- year(df[,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df$month</a:t>
            </a:r>
            <a:r>
              <a:rPr lang="en-US" b="1" dirty="0">
                <a:latin typeface="Lucida Console" panose="020B0609040504020204" pitchFamily="49" charset="0"/>
              </a:rPr>
              <a:t> &lt;- month(df[,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df$day</a:t>
            </a:r>
            <a:r>
              <a:rPr lang="en-US" b="1" dirty="0">
                <a:latin typeface="Lucida Console" panose="020B0609040504020204" pitchFamily="49" charset="0"/>
              </a:rPr>
              <a:t> &lt;- day(df[,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df$yday</a:t>
            </a:r>
            <a:r>
              <a:rPr lang="en-US" b="1" dirty="0">
                <a:latin typeface="Lucida Console" panose="020B0609040504020204" pitchFamily="49" charset="0"/>
              </a:rPr>
              <a:t> &lt;- </a:t>
            </a:r>
            <a:r>
              <a:rPr lang="en-US" b="1" dirty="0" err="1">
                <a:latin typeface="Lucida Console" panose="020B0609040504020204" pitchFamily="49" charset="0"/>
              </a:rPr>
              <a:t>yday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return(df)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542679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FD55-9EBF-4886-A1F5-10E795E0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plotting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61A5C-8A7F-420F-BAB4-73F61B9A4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 err="1">
                <a:latin typeface="Lucida Console" panose="020B0609040504020204" pitchFamily="49" charset="0"/>
              </a:rPr>
              <a:t>plot_function</a:t>
            </a:r>
            <a:r>
              <a:rPr lang="en-US" sz="1000" dirty="0">
                <a:latin typeface="Lucida Console" panose="020B0609040504020204" pitchFamily="49" charset="0"/>
              </a:rPr>
              <a:t> &lt;- function(</a:t>
            </a:r>
            <a:r>
              <a:rPr lang="en-US" sz="1000" dirty="0" err="1">
                <a:latin typeface="Lucida Console" panose="020B0609040504020204" pitchFamily="49" charset="0"/>
              </a:rPr>
              <a:t>plot_data</a:t>
            </a:r>
            <a:r>
              <a:rPr lang="en-US" sz="1000" dirty="0">
                <a:latin typeface="Lucida Console" panose="020B0609040504020204" pitchFamily="49" charset="0"/>
              </a:rPr>
              <a:t> =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]][[j]],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		  </a:t>
            </a:r>
            <a:r>
              <a:rPr lang="en-US" sz="1000" dirty="0" err="1">
                <a:latin typeface="Lucida Console" panose="020B0609040504020204" pitchFamily="49" charset="0"/>
              </a:rPr>
              <a:t>output_pdf</a:t>
            </a:r>
            <a:r>
              <a:rPr lang="en-US" sz="1000" dirty="0">
                <a:latin typeface="Lucida Console" panose="020B0609040504020204" pitchFamily="49" charset="0"/>
              </a:rPr>
              <a:t> = paste0("figures/",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reponse</a:t>
            </a:r>
            <a:r>
              <a:rPr lang="en-US" sz="1000" dirty="0">
                <a:latin typeface="Lucida Console" panose="020B0609040504020204" pitchFamily="49" charset="0"/>
              </a:rPr>
              <a:t>, 								"_",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driver,"_violin_plot.pdf</a:t>
            </a:r>
            <a:r>
              <a:rPr lang="en-US" sz="1000" dirty="0">
                <a:latin typeface="Lucida Console" panose="020B0609040504020204" pitchFamily="49" charset="0"/>
              </a:rPr>
              <a:t>")){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plot &lt;- </a:t>
            </a:r>
            <a:r>
              <a:rPr lang="en-US" sz="1000" dirty="0" err="1"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latin typeface="Lucida Console" panose="020B0609040504020204" pitchFamily="49" charset="0"/>
              </a:rPr>
              <a:t>plot_data$df</a:t>
            </a:r>
            <a:r>
              <a:rPr lang="en-US" sz="1000" dirty="0"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latin typeface="Lucida Console" panose="020B0609040504020204" pitchFamily="49" charset="0"/>
              </a:rPr>
              <a:t>aes</a:t>
            </a:r>
            <a:r>
              <a:rPr lang="en-US" sz="1000" dirty="0">
                <a:latin typeface="Lucida Console" panose="020B0609040504020204" pitchFamily="49" charset="0"/>
              </a:rPr>
              <a:t>(x = </a:t>
            </a:r>
            <a:r>
              <a:rPr lang="en-US" sz="1000" dirty="0" err="1">
                <a:latin typeface="Lucida Console" panose="020B0609040504020204" pitchFamily="49" charset="0"/>
              </a:rPr>
              <a:t>as.factor</a:t>
            </a:r>
            <a:r>
              <a:rPr lang="en-US" sz="1000" dirty="0">
                <a:latin typeface="Lucida Console" panose="020B0609040504020204" pitchFamily="49" charset="0"/>
              </a:rPr>
              <a:t>(driver), y= response, fill = </a:t>
            </a:r>
            <a:r>
              <a:rPr lang="en-US" sz="1000" dirty="0" err="1">
                <a:latin typeface="Lucida Console" panose="020B0609040504020204" pitchFamily="49" charset="0"/>
              </a:rPr>
              <a:t>as.factor</a:t>
            </a:r>
            <a:r>
              <a:rPr lang="en-US" sz="1000" dirty="0">
                <a:latin typeface="Lucida Console" panose="020B0609040504020204" pitchFamily="49" charset="0"/>
              </a:rPr>
              <a:t>(driver)))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geom_violin</a:t>
            </a:r>
            <a:r>
              <a:rPr lang="en-US" sz="1000" dirty="0">
                <a:latin typeface="Lucida Console" panose="020B0609040504020204" pitchFamily="49" charset="0"/>
              </a:rPr>
              <a:t>() + </a:t>
            </a:r>
            <a:r>
              <a:rPr lang="en-US" sz="1000" dirty="0" err="1">
                <a:latin typeface="Lucida Console" panose="020B0609040504020204" pitchFamily="49" charset="0"/>
              </a:rPr>
              <a:t>geom_jitter</a:t>
            </a:r>
            <a:r>
              <a:rPr lang="en-US" sz="1000" dirty="0">
                <a:latin typeface="Lucida Console" panose="020B0609040504020204" pitchFamily="49" charset="0"/>
              </a:rPr>
              <a:t>(width = 0.1)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theme_bw</a:t>
            </a:r>
            <a:r>
              <a:rPr lang="en-US" sz="1000" dirty="0">
                <a:latin typeface="Lucida Console" panose="020B0609040504020204" pitchFamily="49" charset="0"/>
              </a:rPr>
              <a:t>() + labs(fill = driver)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xlab</a:t>
            </a:r>
            <a:r>
              <a:rPr lang="en-US" sz="1000" dirty="0">
                <a:latin typeface="Lucida Console" panose="020B0609040504020204" pitchFamily="49" charset="0"/>
              </a:rPr>
              <a:t>(driver) + </a:t>
            </a:r>
            <a:r>
              <a:rPr lang="en-US" sz="1000" dirty="0" err="1">
                <a:latin typeface="Lucida Console" panose="020B0609040504020204" pitchFamily="49" charset="0"/>
              </a:rPr>
              <a:t>ylab</a:t>
            </a:r>
            <a:r>
              <a:rPr lang="en-US" sz="1000" dirty="0">
                <a:latin typeface="Lucida Console" panose="020B0609040504020204" pitchFamily="49" charset="0"/>
              </a:rPr>
              <a:t>(response)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latin typeface="Lucida Console" panose="020B0609040504020204" pitchFamily="49" charset="0"/>
              </a:rPr>
              <a:t>(paste0(response," ~ ",driver))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3F4C43-BBDF-4726-81D5-036E6B43DCCA}"/>
              </a:ext>
            </a:extLst>
          </p:cNvPr>
          <p:cNvSpPr txBox="1"/>
          <p:nvPr/>
        </p:nvSpPr>
        <p:spPr>
          <a:xfrm>
            <a:off x="6004560" y="3914114"/>
            <a:ext cx="391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case I am forcing each driving variable to be a factor</a:t>
            </a:r>
          </a:p>
        </p:txBody>
      </p:sp>
    </p:spTree>
    <p:extLst>
      <p:ext uri="{BB962C8B-B14F-4D97-AF65-F5344CB8AC3E}">
        <p14:creationId xmlns:p14="http://schemas.microsoft.com/office/powerpoint/2010/main" val="8042551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FD55-9EBF-4886-A1F5-10E795E0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plotting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61A5C-8A7F-420F-BAB4-73F61B9A4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 err="1">
                <a:latin typeface="Lucida Console" panose="020B0609040504020204" pitchFamily="49" charset="0"/>
              </a:rPr>
              <a:t>plot_function</a:t>
            </a:r>
            <a:r>
              <a:rPr lang="en-US" sz="1000" dirty="0">
                <a:latin typeface="Lucida Console" panose="020B0609040504020204" pitchFamily="49" charset="0"/>
              </a:rPr>
              <a:t> &lt;- function(</a:t>
            </a:r>
            <a:r>
              <a:rPr lang="en-US" sz="1000" dirty="0" err="1">
                <a:latin typeface="Lucida Console" panose="020B0609040504020204" pitchFamily="49" charset="0"/>
              </a:rPr>
              <a:t>plot_data</a:t>
            </a:r>
            <a:r>
              <a:rPr lang="en-US" sz="1000" dirty="0">
                <a:latin typeface="Lucida Console" panose="020B0609040504020204" pitchFamily="49" charset="0"/>
              </a:rPr>
              <a:t> =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]][[j]],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		  </a:t>
            </a:r>
            <a:r>
              <a:rPr lang="en-US" sz="1000" dirty="0" err="1">
                <a:latin typeface="Lucida Console" panose="020B0609040504020204" pitchFamily="49" charset="0"/>
              </a:rPr>
              <a:t>output_pdf</a:t>
            </a:r>
            <a:r>
              <a:rPr lang="en-US" sz="1000" dirty="0">
                <a:latin typeface="Lucida Console" panose="020B0609040504020204" pitchFamily="49" charset="0"/>
              </a:rPr>
              <a:t> = paste0("figures/",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reponse</a:t>
            </a:r>
            <a:r>
              <a:rPr lang="en-US" sz="1000" dirty="0">
                <a:latin typeface="Lucida Console" panose="020B0609040504020204" pitchFamily="49" charset="0"/>
              </a:rPr>
              <a:t>, 								"_",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driver,"_violin_plot.pdf</a:t>
            </a:r>
            <a:r>
              <a:rPr lang="en-US" sz="1000" dirty="0">
                <a:latin typeface="Lucida Console" panose="020B0609040504020204" pitchFamily="49" charset="0"/>
              </a:rPr>
              <a:t>")){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plot &lt;- </a:t>
            </a:r>
            <a:r>
              <a:rPr lang="en-US" sz="1000" dirty="0" err="1"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latin typeface="Lucida Console" panose="020B0609040504020204" pitchFamily="49" charset="0"/>
              </a:rPr>
              <a:t>plot_data$df</a:t>
            </a:r>
            <a:r>
              <a:rPr lang="en-US" sz="1000" dirty="0"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latin typeface="Lucida Console" panose="020B0609040504020204" pitchFamily="49" charset="0"/>
              </a:rPr>
              <a:t>aes</a:t>
            </a:r>
            <a:r>
              <a:rPr lang="en-US" sz="1000" dirty="0">
                <a:latin typeface="Lucida Console" panose="020B0609040504020204" pitchFamily="49" charset="0"/>
              </a:rPr>
              <a:t>(x = </a:t>
            </a:r>
            <a:r>
              <a:rPr lang="en-US" sz="1000" dirty="0" err="1">
                <a:latin typeface="Lucida Console" panose="020B0609040504020204" pitchFamily="49" charset="0"/>
              </a:rPr>
              <a:t>as.factor</a:t>
            </a:r>
            <a:r>
              <a:rPr lang="en-US" sz="1000" dirty="0">
                <a:latin typeface="Lucida Console" panose="020B0609040504020204" pitchFamily="49" charset="0"/>
              </a:rPr>
              <a:t>(driver), y= response, fill = </a:t>
            </a:r>
            <a:r>
              <a:rPr lang="en-US" sz="1000" dirty="0" err="1">
                <a:latin typeface="Lucida Console" panose="020B0609040504020204" pitchFamily="49" charset="0"/>
              </a:rPr>
              <a:t>as.factor</a:t>
            </a:r>
            <a:r>
              <a:rPr lang="en-US" sz="1000" dirty="0">
                <a:latin typeface="Lucida Console" panose="020B0609040504020204" pitchFamily="49" charset="0"/>
              </a:rPr>
              <a:t>(driver)))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geom_violin</a:t>
            </a:r>
            <a:r>
              <a:rPr lang="en-US" sz="1000" dirty="0">
                <a:latin typeface="Lucida Console" panose="020B0609040504020204" pitchFamily="49" charset="0"/>
              </a:rPr>
              <a:t>() + </a:t>
            </a:r>
            <a:r>
              <a:rPr lang="en-US" sz="1000" dirty="0" err="1">
                <a:latin typeface="Lucida Console" panose="020B0609040504020204" pitchFamily="49" charset="0"/>
              </a:rPr>
              <a:t>geom_jitter</a:t>
            </a:r>
            <a:r>
              <a:rPr lang="en-US" sz="1000" dirty="0">
                <a:latin typeface="Lucida Console" panose="020B0609040504020204" pitchFamily="49" charset="0"/>
              </a:rPr>
              <a:t>(width = 0.1)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theme_bw</a:t>
            </a:r>
            <a:r>
              <a:rPr lang="en-US" sz="1000" dirty="0">
                <a:latin typeface="Lucida Console" panose="020B0609040504020204" pitchFamily="49" charset="0"/>
              </a:rPr>
              <a:t>() + labs(fill = driver)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xlab</a:t>
            </a:r>
            <a:r>
              <a:rPr lang="en-US" sz="1000" dirty="0">
                <a:latin typeface="Lucida Console" panose="020B0609040504020204" pitchFamily="49" charset="0"/>
              </a:rPr>
              <a:t>(driver) + </a:t>
            </a:r>
            <a:r>
              <a:rPr lang="en-US" sz="1000" dirty="0" err="1">
                <a:latin typeface="Lucida Console" panose="020B0609040504020204" pitchFamily="49" charset="0"/>
              </a:rPr>
              <a:t>ylab</a:t>
            </a:r>
            <a:r>
              <a:rPr lang="en-US" sz="1000" dirty="0">
                <a:latin typeface="Lucida Console" panose="020B0609040504020204" pitchFamily="49" charset="0"/>
              </a:rPr>
              <a:t>(response)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latin typeface="Lucida Console" panose="020B0609040504020204" pitchFamily="49" charset="0"/>
              </a:rPr>
              <a:t>(paste0(response," ~ ",driver))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E1CF1E-FA59-44F6-82E0-B49068FB0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274" y="3548060"/>
            <a:ext cx="3784342" cy="273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2661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FD55-9EBF-4886-A1F5-10E795E0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plotting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61A5C-8A7F-420F-BAB4-73F61B9A4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 err="1">
                <a:latin typeface="Lucida Console" panose="020B0609040504020204" pitchFamily="49" charset="0"/>
              </a:rPr>
              <a:t>plot_function</a:t>
            </a:r>
            <a:r>
              <a:rPr lang="en-US" sz="1000" dirty="0">
                <a:latin typeface="Lucida Console" panose="020B0609040504020204" pitchFamily="49" charset="0"/>
              </a:rPr>
              <a:t> &lt;- function(</a:t>
            </a:r>
            <a:r>
              <a:rPr lang="en-US" sz="1000" dirty="0" err="1">
                <a:latin typeface="Lucida Console" panose="020B0609040504020204" pitchFamily="49" charset="0"/>
              </a:rPr>
              <a:t>plot_data</a:t>
            </a:r>
            <a:r>
              <a:rPr lang="en-US" sz="1000" dirty="0">
                <a:latin typeface="Lucida Console" panose="020B0609040504020204" pitchFamily="49" charset="0"/>
              </a:rPr>
              <a:t> =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]][[j]],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		  </a:t>
            </a:r>
            <a:r>
              <a:rPr lang="en-US" sz="1000" dirty="0" err="1">
                <a:latin typeface="Lucida Console" panose="020B0609040504020204" pitchFamily="49" charset="0"/>
              </a:rPr>
              <a:t>output_pdf</a:t>
            </a:r>
            <a:r>
              <a:rPr lang="en-US" sz="1000" dirty="0">
                <a:latin typeface="Lucida Console" panose="020B0609040504020204" pitchFamily="49" charset="0"/>
              </a:rPr>
              <a:t> = paste0("figures/",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reponse</a:t>
            </a:r>
            <a:r>
              <a:rPr lang="en-US" sz="1000" dirty="0">
                <a:latin typeface="Lucida Console" panose="020B0609040504020204" pitchFamily="49" charset="0"/>
              </a:rPr>
              <a:t>, 								"_",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driver,"_violin_plot.pdf</a:t>
            </a:r>
            <a:r>
              <a:rPr lang="en-US" sz="1000" dirty="0">
                <a:latin typeface="Lucida Console" panose="020B0609040504020204" pitchFamily="49" charset="0"/>
              </a:rPr>
              <a:t>")){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plot &lt;- </a:t>
            </a:r>
            <a:r>
              <a:rPr lang="en-US" sz="1000" dirty="0" err="1"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latin typeface="Lucida Console" panose="020B0609040504020204" pitchFamily="49" charset="0"/>
              </a:rPr>
              <a:t>plot_data$df</a:t>
            </a:r>
            <a:r>
              <a:rPr lang="en-US" sz="1000" dirty="0"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latin typeface="Lucida Console" panose="020B0609040504020204" pitchFamily="49" charset="0"/>
              </a:rPr>
              <a:t>aes</a:t>
            </a:r>
            <a:r>
              <a:rPr lang="en-US" sz="1000" dirty="0">
                <a:latin typeface="Lucida Console" panose="020B0609040504020204" pitchFamily="49" charset="0"/>
              </a:rPr>
              <a:t>(x = </a:t>
            </a:r>
            <a:r>
              <a:rPr lang="en-US" sz="1000" dirty="0" err="1">
                <a:latin typeface="Lucida Console" panose="020B0609040504020204" pitchFamily="49" charset="0"/>
              </a:rPr>
              <a:t>as.factor</a:t>
            </a:r>
            <a:r>
              <a:rPr lang="en-US" sz="1000" dirty="0">
                <a:latin typeface="Lucida Console" panose="020B0609040504020204" pitchFamily="49" charset="0"/>
              </a:rPr>
              <a:t>(driver), y= response, fill = </a:t>
            </a:r>
            <a:r>
              <a:rPr lang="en-US" sz="1000" dirty="0" err="1">
                <a:latin typeface="Lucida Console" panose="020B0609040504020204" pitchFamily="49" charset="0"/>
              </a:rPr>
              <a:t>as.factor</a:t>
            </a:r>
            <a:r>
              <a:rPr lang="en-US" sz="1000" dirty="0">
                <a:latin typeface="Lucida Console" panose="020B0609040504020204" pitchFamily="49" charset="0"/>
              </a:rPr>
              <a:t>(driver)))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geom_violin</a:t>
            </a:r>
            <a:r>
              <a:rPr lang="en-US" sz="1000" dirty="0">
                <a:latin typeface="Lucida Console" panose="020B0609040504020204" pitchFamily="49" charset="0"/>
              </a:rPr>
              <a:t>() + </a:t>
            </a:r>
            <a:r>
              <a:rPr lang="en-US" sz="1000" dirty="0" err="1">
                <a:latin typeface="Lucida Console" panose="020B0609040504020204" pitchFamily="49" charset="0"/>
              </a:rPr>
              <a:t>geom_jitter</a:t>
            </a:r>
            <a:r>
              <a:rPr lang="en-US" sz="1000" dirty="0">
                <a:latin typeface="Lucida Console" panose="020B0609040504020204" pitchFamily="49" charset="0"/>
              </a:rPr>
              <a:t>(width = 0.1)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theme_bw</a:t>
            </a:r>
            <a:r>
              <a:rPr lang="en-US" sz="1000" dirty="0">
                <a:latin typeface="Lucida Console" panose="020B0609040504020204" pitchFamily="49" charset="0"/>
              </a:rPr>
              <a:t>() + labs(fill = driver)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xlab</a:t>
            </a:r>
            <a:r>
              <a:rPr lang="en-US" sz="1000" dirty="0">
                <a:latin typeface="Lucida Console" panose="020B0609040504020204" pitchFamily="49" charset="0"/>
              </a:rPr>
              <a:t>(driver) + </a:t>
            </a:r>
            <a:r>
              <a:rPr lang="en-US" sz="1000" dirty="0" err="1">
                <a:latin typeface="Lucida Console" panose="020B0609040504020204" pitchFamily="49" charset="0"/>
              </a:rPr>
              <a:t>ylab</a:t>
            </a:r>
            <a:r>
              <a:rPr lang="en-US" sz="1000" dirty="0">
                <a:latin typeface="Lucida Console" panose="020B0609040504020204" pitchFamily="49" charset="0"/>
              </a:rPr>
              <a:t>(response)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latin typeface="Lucida Console" panose="020B0609040504020204" pitchFamily="49" charset="0"/>
              </a:rPr>
              <a:t>(paste0(response," ~ ",driver))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pdf(file = </a:t>
            </a:r>
            <a:r>
              <a:rPr lang="en-US" sz="1000" dirty="0" err="1">
                <a:latin typeface="Lucida Console" panose="020B0609040504020204" pitchFamily="49" charset="0"/>
              </a:rPr>
              <a:t>output_pdf</a:t>
            </a:r>
            <a:r>
              <a:rPr lang="en-US" sz="1000" dirty="0">
                <a:latin typeface="Lucida Console" panose="020B0609040504020204" pitchFamily="49" charset="0"/>
              </a:rPr>
              <a:t>, width = 6, height = 4)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print(plot)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latin typeface="Lucida Console" panose="020B0609040504020204" pitchFamily="49" charset="0"/>
              </a:rPr>
              <a:t>dev.off</a:t>
            </a:r>
            <a:r>
              <a:rPr lang="en-US" sz="1000" dirty="0"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A3A9CD-AAE6-4598-A286-6C4CB63FBF1D}"/>
              </a:ext>
            </a:extLst>
          </p:cNvPr>
          <p:cNvSpPr txBox="1"/>
          <p:nvPr/>
        </p:nvSpPr>
        <p:spPr>
          <a:xfrm>
            <a:off x="4894217" y="4726969"/>
            <a:ext cx="3161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←</a:t>
            </a:r>
            <a:r>
              <a:rPr lang="en-US" dirty="0"/>
              <a:t> Saving the plot here</a:t>
            </a:r>
          </a:p>
        </p:txBody>
      </p:sp>
    </p:spTree>
    <p:extLst>
      <p:ext uri="{BB962C8B-B14F-4D97-AF65-F5344CB8AC3E}">
        <p14:creationId xmlns:p14="http://schemas.microsoft.com/office/powerpoint/2010/main" val="21170889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BFD55-9EBF-4886-A1F5-10E795E0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 for plotting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61A5C-8A7F-420F-BAB4-73F61B9A4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 err="1">
                <a:latin typeface="Lucida Console" panose="020B0609040504020204" pitchFamily="49" charset="0"/>
              </a:rPr>
              <a:t>plot_function</a:t>
            </a:r>
            <a:r>
              <a:rPr lang="en-US" sz="1000" dirty="0">
                <a:latin typeface="Lucida Console" panose="020B0609040504020204" pitchFamily="49" charset="0"/>
              </a:rPr>
              <a:t> &lt;- function(</a:t>
            </a:r>
            <a:r>
              <a:rPr lang="en-US" sz="1000" dirty="0" err="1">
                <a:latin typeface="Lucida Console" panose="020B0609040504020204" pitchFamily="49" charset="0"/>
              </a:rPr>
              <a:t>plot_data</a:t>
            </a:r>
            <a:r>
              <a:rPr lang="en-US" sz="1000" dirty="0">
                <a:latin typeface="Lucida Console" panose="020B0609040504020204" pitchFamily="49" charset="0"/>
              </a:rPr>
              <a:t> =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]][[j]],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		  </a:t>
            </a:r>
            <a:r>
              <a:rPr lang="en-US" sz="1000" dirty="0" err="1">
                <a:latin typeface="Lucida Console" panose="020B0609040504020204" pitchFamily="49" charset="0"/>
              </a:rPr>
              <a:t>output_pdf</a:t>
            </a:r>
            <a:r>
              <a:rPr lang="en-US" sz="1000" dirty="0">
                <a:latin typeface="Lucida Console" panose="020B0609040504020204" pitchFamily="49" charset="0"/>
              </a:rPr>
              <a:t> = paste0("figures/", 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reponse</a:t>
            </a:r>
            <a:r>
              <a:rPr lang="en-US" sz="1000" dirty="0">
                <a:latin typeface="Lucida Console" panose="020B0609040504020204" pitchFamily="49" charset="0"/>
              </a:rPr>
              <a:t>, 								"_",</a:t>
            </a:r>
            <a:r>
              <a:rPr lang="en-US" sz="1000" dirty="0" err="1">
                <a:latin typeface="Lucida Console" panose="020B0609040504020204" pitchFamily="49" charset="0"/>
              </a:rPr>
              <a:t>output_list</a:t>
            </a:r>
            <a:r>
              <a:rPr lang="en-US" sz="1000" dirty="0">
                <a:latin typeface="Lucida Console" panose="020B0609040504020204" pitchFamily="49" charset="0"/>
              </a:rPr>
              <a:t>[[</a:t>
            </a:r>
            <a:r>
              <a:rPr lang="en-US" sz="1000" dirty="0" err="1">
                <a:latin typeface="Lucida Console" panose="020B0609040504020204" pitchFamily="49" charset="0"/>
              </a:rPr>
              <a:t>i</a:t>
            </a:r>
            <a:r>
              <a:rPr lang="en-US" sz="1000" dirty="0">
                <a:latin typeface="Lucida Console" panose="020B0609040504020204" pitchFamily="49" charset="0"/>
              </a:rPr>
              <a:t>]][[j]]$</a:t>
            </a:r>
            <a:r>
              <a:rPr lang="en-US" sz="1000" dirty="0" err="1">
                <a:latin typeface="Lucida Console" panose="020B0609040504020204" pitchFamily="49" charset="0"/>
              </a:rPr>
              <a:t>driver,"_violin_plot.pdf</a:t>
            </a:r>
            <a:r>
              <a:rPr lang="en-US" sz="1000" dirty="0">
                <a:latin typeface="Lucida Console" panose="020B0609040504020204" pitchFamily="49" charset="0"/>
              </a:rPr>
              <a:t>")){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plot &lt;- </a:t>
            </a:r>
            <a:r>
              <a:rPr lang="en-US" sz="1000" dirty="0" err="1">
                <a:latin typeface="Lucida Console" panose="020B0609040504020204" pitchFamily="49" charset="0"/>
              </a:rPr>
              <a:t>ggplot</a:t>
            </a:r>
            <a:r>
              <a:rPr lang="en-US" sz="1000" dirty="0">
                <a:latin typeface="Lucida Console" panose="020B0609040504020204" pitchFamily="49" charset="0"/>
              </a:rPr>
              <a:t>(</a:t>
            </a:r>
            <a:r>
              <a:rPr lang="en-US" sz="1000" dirty="0" err="1">
                <a:latin typeface="Lucida Console" panose="020B0609040504020204" pitchFamily="49" charset="0"/>
              </a:rPr>
              <a:t>plot_data$df</a:t>
            </a:r>
            <a:r>
              <a:rPr lang="en-US" sz="1000" dirty="0">
                <a:latin typeface="Lucida Console" panose="020B0609040504020204" pitchFamily="49" charset="0"/>
              </a:rPr>
              <a:t>, </a:t>
            </a:r>
            <a:r>
              <a:rPr lang="en-US" sz="1000" dirty="0" err="1">
                <a:latin typeface="Lucida Console" panose="020B0609040504020204" pitchFamily="49" charset="0"/>
              </a:rPr>
              <a:t>aes</a:t>
            </a:r>
            <a:r>
              <a:rPr lang="en-US" sz="1000" dirty="0">
                <a:latin typeface="Lucida Console" panose="020B0609040504020204" pitchFamily="49" charset="0"/>
              </a:rPr>
              <a:t>(x = </a:t>
            </a:r>
            <a:r>
              <a:rPr lang="en-US" sz="1000" dirty="0" err="1">
                <a:latin typeface="Lucida Console" panose="020B0609040504020204" pitchFamily="49" charset="0"/>
              </a:rPr>
              <a:t>as.factor</a:t>
            </a:r>
            <a:r>
              <a:rPr lang="en-US" sz="1000" dirty="0">
                <a:latin typeface="Lucida Console" panose="020B0609040504020204" pitchFamily="49" charset="0"/>
              </a:rPr>
              <a:t>(driver), y= response, fill = </a:t>
            </a:r>
            <a:r>
              <a:rPr lang="en-US" sz="1000" dirty="0" err="1">
                <a:latin typeface="Lucida Console" panose="020B0609040504020204" pitchFamily="49" charset="0"/>
              </a:rPr>
              <a:t>as.factor</a:t>
            </a:r>
            <a:r>
              <a:rPr lang="en-US" sz="1000" dirty="0">
                <a:latin typeface="Lucida Console" panose="020B0609040504020204" pitchFamily="49" charset="0"/>
              </a:rPr>
              <a:t>(driver)))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geom_violin</a:t>
            </a:r>
            <a:r>
              <a:rPr lang="en-US" sz="1000" dirty="0">
                <a:latin typeface="Lucida Console" panose="020B0609040504020204" pitchFamily="49" charset="0"/>
              </a:rPr>
              <a:t>() + </a:t>
            </a:r>
            <a:r>
              <a:rPr lang="en-US" sz="1000" dirty="0" err="1">
                <a:latin typeface="Lucida Console" panose="020B0609040504020204" pitchFamily="49" charset="0"/>
              </a:rPr>
              <a:t>geom_jitter</a:t>
            </a:r>
            <a:r>
              <a:rPr lang="en-US" sz="1000" dirty="0">
                <a:latin typeface="Lucida Console" panose="020B0609040504020204" pitchFamily="49" charset="0"/>
              </a:rPr>
              <a:t>(width = 0.1)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theme_bw</a:t>
            </a:r>
            <a:r>
              <a:rPr lang="en-US" sz="1000" dirty="0">
                <a:latin typeface="Lucida Console" panose="020B0609040504020204" pitchFamily="49" charset="0"/>
              </a:rPr>
              <a:t>() + labs(fill = driver)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xlab</a:t>
            </a:r>
            <a:r>
              <a:rPr lang="en-US" sz="1000" dirty="0">
                <a:latin typeface="Lucida Console" panose="020B0609040504020204" pitchFamily="49" charset="0"/>
              </a:rPr>
              <a:t>(driver) + </a:t>
            </a:r>
            <a:r>
              <a:rPr lang="en-US" sz="1000" dirty="0" err="1">
                <a:latin typeface="Lucida Console" panose="020B0609040504020204" pitchFamily="49" charset="0"/>
              </a:rPr>
              <a:t>ylab</a:t>
            </a:r>
            <a:r>
              <a:rPr lang="en-US" sz="1000" dirty="0">
                <a:latin typeface="Lucida Console" panose="020B0609040504020204" pitchFamily="49" charset="0"/>
              </a:rPr>
              <a:t>(response) +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  </a:t>
            </a:r>
            <a:r>
              <a:rPr lang="en-US" sz="1000" dirty="0" err="1">
                <a:latin typeface="Lucida Console" panose="020B0609040504020204" pitchFamily="49" charset="0"/>
              </a:rPr>
              <a:t>ggtitle</a:t>
            </a:r>
            <a:r>
              <a:rPr lang="en-US" sz="1000" dirty="0">
                <a:latin typeface="Lucida Console" panose="020B0609040504020204" pitchFamily="49" charset="0"/>
              </a:rPr>
              <a:t>(paste0(response," ~ ",driver))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pdf(file = </a:t>
            </a:r>
            <a:r>
              <a:rPr lang="en-US" sz="1000" dirty="0" err="1">
                <a:latin typeface="Lucida Console" panose="020B0609040504020204" pitchFamily="49" charset="0"/>
              </a:rPr>
              <a:t>output_pdf</a:t>
            </a:r>
            <a:r>
              <a:rPr lang="en-US" sz="1000" dirty="0">
                <a:latin typeface="Lucida Console" panose="020B0609040504020204" pitchFamily="49" charset="0"/>
              </a:rPr>
              <a:t>, width = 6, height = 4)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print(plot)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  <a:r>
              <a:rPr lang="en-US" sz="1000" dirty="0" err="1">
                <a:latin typeface="Lucida Console" panose="020B0609040504020204" pitchFamily="49" charset="0"/>
              </a:rPr>
              <a:t>dev.off</a:t>
            </a:r>
            <a:r>
              <a:rPr lang="en-US" sz="1000" dirty="0"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000" dirty="0">
                <a:latin typeface="Lucida Console" panose="020B0609040504020204" pitchFamily="49" charset="0"/>
              </a:rPr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A3A9CD-AAE6-4598-A286-6C4CB63FBF1D}"/>
              </a:ext>
            </a:extLst>
          </p:cNvPr>
          <p:cNvSpPr txBox="1"/>
          <p:nvPr/>
        </p:nvSpPr>
        <p:spPr>
          <a:xfrm>
            <a:off x="6000205" y="4027932"/>
            <a:ext cx="48071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a typeface="Cambria Math" panose="02040503050406030204" pitchFamily="18" charset="0"/>
              </a:rPr>
              <a:t>Other options could be: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r>
              <a:rPr lang="en-US" dirty="0">
                <a:ea typeface="Cambria Math" panose="02040503050406030204" pitchFamily="18" charset="0"/>
              </a:rPr>
              <a:t>Storing the plots in a list</a:t>
            </a:r>
          </a:p>
          <a:p>
            <a:r>
              <a:rPr lang="en-US" sz="1100" dirty="0">
                <a:latin typeface="Lucida Console" panose="020B0609040504020204" pitchFamily="49" charset="0"/>
                <a:ea typeface="Cambria Math" panose="02040503050406030204" pitchFamily="18" charset="0"/>
              </a:rPr>
              <a:t>	</a:t>
            </a:r>
            <a:r>
              <a:rPr lang="en-US" sz="1100" dirty="0" err="1">
                <a:latin typeface="Lucida Console" panose="020B0609040504020204" pitchFamily="49" charset="0"/>
                <a:ea typeface="Cambria Math" panose="02040503050406030204" pitchFamily="18" charset="0"/>
              </a:rPr>
              <a:t>plot_list</a:t>
            </a:r>
            <a:r>
              <a:rPr lang="en-US" sz="1100" dirty="0">
                <a:latin typeface="Lucida Console" panose="020B0609040504020204" pitchFamily="49" charset="0"/>
                <a:ea typeface="Cambria Math" panose="02040503050406030204" pitchFamily="18" charset="0"/>
              </a:rPr>
              <a:t>[[</a:t>
            </a:r>
            <a:r>
              <a:rPr lang="en-US" sz="1100" dirty="0" err="1">
                <a:latin typeface="Lucida Console" panose="020B0609040504020204" pitchFamily="49" charset="0"/>
                <a:ea typeface="Cambria Math" panose="02040503050406030204" pitchFamily="18" charset="0"/>
              </a:rPr>
              <a:t>i</a:t>
            </a:r>
            <a:r>
              <a:rPr lang="en-US" sz="1100" dirty="0">
                <a:latin typeface="Lucida Console" panose="020B0609040504020204" pitchFamily="49" charset="0"/>
                <a:ea typeface="Cambria Math" panose="02040503050406030204" pitchFamily="18" charset="0"/>
              </a:rPr>
              <a:t>]][[j]] &lt;- plot</a:t>
            </a:r>
          </a:p>
          <a:p>
            <a:endParaRPr lang="en-US" dirty="0">
              <a:ea typeface="Cambria Math" panose="02040503050406030204" pitchFamily="18" charset="0"/>
            </a:endParaRPr>
          </a:p>
          <a:p>
            <a:r>
              <a:rPr lang="en-US" dirty="0">
                <a:ea typeface="Cambria Math" panose="02040503050406030204" pitchFamily="18" charset="0"/>
              </a:rPr>
              <a:t>Printing out the plots to view in </a:t>
            </a:r>
            <a:r>
              <a:rPr lang="en-US" dirty="0" err="1">
                <a:ea typeface="Cambria Math" panose="02040503050406030204" pitchFamily="18" charset="0"/>
              </a:rPr>
              <a:t>Rstudio</a:t>
            </a:r>
            <a:endParaRPr lang="en-US" dirty="0">
              <a:ea typeface="Cambria Math" panose="02040503050406030204" pitchFamily="18" charset="0"/>
            </a:endParaRPr>
          </a:p>
          <a:p>
            <a:r>
              <a:rPr lang="en-US" sz="1100" dirty="0">
                <a:solidFill>
                  <a:prstClr val="black"/>
                </a:solidFill>
                <a:latin typeface="Lucida Console" panose="020B0609040504020204" pitchFamily="49" charset="0"/>
                <a:ea typeface="Cambria Math" panose="02040503050406030204" pitchFamily="18" charset="0"/>
              </a:rPr>
              <a:t>	p</a:t>
            </a:r>
            <a:r>
              <a:rPr kumimoji="0" 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Cambria Math" panose="02040503050406030204" pitchFamily="18" charset="0"/>
                <a:cs typeface="+mn-cs"/>
              </a:rPr>
              <a:t>rint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Cambria Math" panose="02040503050406030204" pitchFamily="18" charset="0"/>
                <a:cs typeface="+mn-cs"/>
              </a:rPr>
              <a:t>(plot)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8987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D08C-143F-49DD-8F4B-28124A10D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plot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0F24C-B3C4-4FA9-BCE6-4C094F700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for (</a:t>
            </a:r>
            <a:r>
              <a:rPr lang="en-US" dirty="0" err="1">
                <a:latin typeface="Lucida Console" panose="020B0609040504020204" pitchFamily="49" charset="0"/>
              </a:rPr>
              <a:t>i</a:t>
            </a:r>
            <a:r>
              <a:rPr lang="en-US" dirty="0">
                <a:latin typeface="Lucida Console" panose="020B0609040504020204" pitchFamily="49" charset="0"/>
              </a:rPr>
              <a:t> in 1:length(</a:t>
            </a:r>
            <a:r>
              <a:rPr lang="en-US" dirty="0" err="1">
                <a:latin typeface="Lucida Console" panose="020B0609040504020204" pitchFamily="49" charset="0"/>
              </a:rPr>
              <a:t>response_list</a:t>
            </a:r>
            <a:r>
              <a:rPr lang="en-US" dirty="0">
                <a:latin typeface="Lucida Console" panose="020B0609040504020204" pitchFamily="49" charset="0"/>
              </a:rPr>
              <a:t>) ) {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for(j in 1:length(</a:t>
            </a:r>
            <a:r>
              <a:rPr lang="en-US" dirty="0" err="1">
                <a:latin typeface="Lucida Console" panose="020B0609040504020204" pitchFamily="49" charset="0"/>
              </a:rPr>
              <a:t>driving_list</a:t>
            </a:r>
            <a:r>
              <a:rPr lang="en-US" dirty="0">
                <a:latin typeface="Lucida Console" panose="020B0609040504020204" pitchFamily="49" charset="0"/>
              </a:rPr>
              <a:t>)){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  </a:t>
            </a:r>
            <a:r>
              <a:rPr lang="en-US" dirty="0" err="1">
                <a:latin typeface="Lucida Console" panose="020B0609040504020204" pitchFamily="49" charset="0"/>
              </a:rPr>
              <a:t>plot_function</a:t>
            </a:r>
            <a:r>
              <a:rPr lang="en-US" dirty="0">
                <a:latin typeface="Lucida Console" panose="020B0609040504020204" pitchFamily="49" charset="0"/>
              </a:rPr>
              <a:t>(</a:t>
            </a:r>
            <a:r>
              <a:rPr lang="en-US" dirty="0" err="1">
                <a:latin typeface="Lucida Console" panose="020B0609040504020204" pitchFamily="49" charset="0"/>
              </a:rPr>
              <a:t>plot_data</a:t>
            </a:r>
            <a:r>
              <a:rPr lang="en-US" dirty="0">
                <a:latin typeface="Lucida Console" panose="020B0609040504020204" pitchFamily="49" charset="0"/>
              </a:rPr>
              <a:t> = </a:t>
            </a:r>
            <a:r>
              <a:rPr lang="en-US" dirty="0" err="1">
                <a:latin typeface="Lucida Console" panose="020B0609040504020204" pitchFamily="49" charset="0"/>
              </a:rPr>
              <a:t>output_list</a:t>
            </a:r>
            <a:r>
              <a:rPr lang="en-US" dirty="0">
                <a:latin typeface="Lucida Console" panose="020B0609040504020204" pitchFamily="49" charset="0"/>
              </a:rPr>
              <a:t>[[</a:t>
            </a:r>
            <a:r>
              <a:rPr lang="en-US" dirty="0" err="1">
                <a:latin typeface="Lucida Console" panose="020B0609040504020204" pitchFamily="49" charset="0"/>
              </a:rPr>
              <a:t>i</a:t>
            </a:r>
            <a:r>
              <a:rPr lang="en-US" dirty="0">
                <a:latin typeface="Lucida Console" panose="020B0609040504020204" pitchFamily="49" charset="0"/>
              </a:rPr>
              <a:t>]][[j]],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                </a:t>
            </a:r>
            <a:r>
              <a:rPr lang="en-US" dirty="0" err="1">
                <a:latin typeface="Lucida Console" panose="020B0609040504020204" pitchFamily="49" charset="0"/>
              </a:rPr>
              <a:t>output_pdf</a:t>
            </a:r>
            <a:r>
              <a:rPr lang="en-US" dirty="0">
                <a:latin typeface="Lucida Console" panose="020B0609040504020204" pitchFamily="49" charset="0"/>
              </a:rPr>
              <a:t> = paste0("figures/",</a:t>
            </a:r>
            <a:r>
              <a:rPr lang="en-US" dirty="0" err="1">
                <a:latin typeface="Lucida Console" panose="020B0609040504020204" pitchFamily="49" charset="0"/>
              </a:rPr>
              <a:t>output_list</a:t>
            </a:r>
            <a:r>
              <a:rPr lang="en-US" dirty="0">
                <a:latin typeface="Lucida Console" panose="020B0609040504020204" pitchFamily="49" charset="0"/>
              </a:rPr>
              <a:t>[[</a:t>
            </a:r>
            <a:r>
              <a:rPr lang="en-US" dirty="0" err="1">
                <a:latin typeface="Lucida Console" panose="020B0609040504020204" pitchFamily="49" charset="0"/>
              </a:rPr>
              <a:t>i</a:t>
            </a:r>
            <a:r>
              <a:rPr lang="en-US" dirty="0">
                <a:latin typeface="Lucida Console" panose="020B0609040504020204" pitchFamily="49" charset="0"/>
              </a:rPr>
              <a:t>]][[j]]$</a:t>
            </a:r>
            <a:r>
              <a:rPr lang="en-US" dirty="0" err="1">
                <a:latin typeface="Lucida Console" panose="020B0609040504020204" pitchFamily="49" charset="0"/>
              </a:rPr>
              <a:t>reponse</a:t>
            </a:r>
            <a:r>
              <a:rPr lang="en-US" dirty="0">
                <a:latin typeface="Lucida Console" panose="020B0609040504020204" pitchFamily="49" charset="0"/>
              </a:rPr>
              <a:t>,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				"_",</a:t>
            </a:r>
            <a:r>
              <a:rPr lang="en-US" dirty="0" err="1">
                <a:latin typeface="Lucida Console" panose="020B0609040504020204" pitchFamily="49" charset="0"/>
              </a:rPr>
              <a:t>output_list</a:t>
            </a:r>
            <a:r>
              <a:rPr lang="en-US" dirty="0">
                <a:latin typeface="Lucida Console" panose="020B0609040504020204" pitchFamily="49" charset="0"/>
              </a:rPr>
              <a:t>[[</a:t>
            </a:r>
            <a:r>
              <a:rPr lang="en-US" dirty="0" err="1">
                <a:latin typeface="Lucida Console" panose="020B0609040504020204" pitchFamily="49" charset="0"/>
              </a:rPr>
              <a:t>i</a:t>
            </a:r>
            <a:r>
              <a:rPr lang="en-US" dirty="0">
                <a:latin typeface="Lucida Console" panose="020B0609040504020204" pitchFamily="49" charset="0"/>
              </a:rPr>
              <a:t>]][[j]]$driver,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				"_violin_plot.pdf"))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87908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image">
            <a:extLst>
              <a:ext uri="{FF2B5EF4-FFF2-40B4-BE49-F238E27FC236}">
                <a16:creationId xmlns:a16="http://schemas.microsoft.com/office/drawing/2014/main" id="{603B06F8-FD22-4E58-8609-4D62E54C38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955961-028B-47CA-B992-825E39447671}"/>
              </a:ext>
            </a:extLst>
          </p:cNvPr>
          <p:cNvSpPr/>
          <p:nvPr/>
        </p:nvSpPr>
        <p:spPr>
          <a:xfrm>
            <a:off x="3422468" y="2440577"/>
            <a:ext cx="5347063" cy="19768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8095862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78CC2-7DE5-4147-A0F2-8C9C4AC27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complex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BF1606-7FF5-4916-A11E-1E86E5C6B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14194"/>
            <a:ext cx="8143875" cy="10572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721B95-9FF7-48F5-9C2C-1B10F30CAD97}"/>
              </a:ext>
            </a:extLst>
          </p:cNvPr>
          <p:cNvSpPr txBox="1"/>
          <p:nvPr/>
        </p:nvSpPr>
        <p:spPr>
          <a:xfrm>
            <a:off x="2255520" y="3227980"/>
            <a:ext cx="814387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Here is an example analysis function I use in my work</a:t>
            </a:r>
          </a:p>
          <a:p>
            <a:endParaRPr lang="en-US" sz="1200" dirty="0"/>
          </a:p>
          <a:p>
            <a:r>
              <a:rPr lang="en-US" sz="1200" dirty="0"/>
              <a:t>The main input is a .</a:t>
            </a:r>
            <a:r>
              <a:rPr lang="en-US" sz="1200" dirty="0" err="1"/>
              <a:t>Rdata</a:t>
            </a:r>
            <a:r>
              <a:rPr lang="en-US" sz="1200" dirty="0"/>
              <a:t> file that includes an ASV x Sample relative abundance table</a:t>
            </a:r>
          </a:p>
          <a:p>
            <a:endParaRPr lang="en-US" sz="1200" dirty="0"/>
          </a:p>
          <a:p>
            <a:r>
              <a:rPr lang="en-US" sz="1200" dirty="0"/>
              <a:t>Other inputs include: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Physical data associated with each sample (temp, salinity, </a:t>
            </a:r>
            <a:r>
              <a:rPr lang="en-US" sz="1200" dirty="0" err="1"/>
              <a:t>ect</a:t>
            </a:r>
            <a:r>
              <a:rPr lang="en-US" sz="1200" dirty="0"/>
              <a:t>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Gridded SST</a:t>
            </a:r>
          </a:p>
          <a:p>
            <a:endParaRPr lang="en-US" sz="1200" dirty="0"/>
          </a:p>
          <a:p>
            <a:r>
              <a:rPr lang="en-US" sz="1200" dirty="0"/>
              <a:t>In this particular function I am breaking apart my analysis outputs into separate files: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Output from a self-organizing map (SOM)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6-year mean and standard deviation of calculated variables for mapping (richness, evenness, </a:t>
            </a:r>
            <a:r>
              <a:rPr lang="en-US" sz="1200" dirty="0" err="1"/>
              <a:t>ect</a:t>
            </a:r>
            <a:r>
              <a:rPr lang="en-US" sz="1200" dirty="0"/>
              <a:t>.)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Bray-Curtis Dissimilarity matrix (Sample x Sample matrix of BC values)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Per sample output of calculated variables (richness, evenness, </a:t>
            </a:r>
            <a:r>
              <a:rPr lang="en-US" sz="1200" dirty="0" err="1"/>
              <a:t>ect</a:t>
            </a:r>
            <a:r>
              <a:rPr lang="en-US" sz="1200" dirty="0"/>
              <a:t>.)</a:t>
            </a:r>
          </a:p>
          <a:p>
            <a:endParaRPr lang="en-US" sz="1200" dirty="0"/>
          </a:p>
          <a:p>
            <a:r>
              <a:rPr lang="en-US" sz="1200" dirty="0"/>
              <a:t>I also have a variable known as “</a:t>
            </a:r>
            <a:r>
              <a:rPr lang="en-US" sz="1200" dirty="0" err="1"/>
              <a:t>sample_regime</a:t>
            </a:r>
            <a:r>
              <a:rPr lang="en-US" sz="1200" dirty="0"/>
              <a:t>” which allows me to filter the entire dataset to look at either surface samples, deep </a:t>
            </a:r>
            <a:r>
              <a:rPr lang="en-US" sz="1200" dirty="0" err="1"/>
              <a:t>chlorophll</a:t>
            </a:r>
            <a:r>
              <a:rPr lang="en-US" sz="1200" dirty="0"/>
              <a:t> max samples, or both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3123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63E5-7444-4F73-B89F-4A2C31E8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a complex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A097A8-72CF-4C05-ACEB-FFDCC3ED0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726" y="1829150"/>
            <a:ext cx="7594282" cy="4486333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7A8A1D-33B0-45E3-AC0D-EA3C62E57F68}"/>
              </a:ext>
            </a:extLst>
          </p:cNvPr>
          <p:cNvCxnSpPr>
            <a:cxnSpLocks/>
          </p:cNvCxnSpPr>
          <p:nvPr/>
        </p:nvCxnSpPr>
        <p:spPr>
          <a:xfrm>
            <a:off x="3082834" y="1898819"/>
            <a:ext cx="48768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F711A66-C915-4956-B8DD-932CF5375894}"/>
              </a:ext>
            </a:extLst>
          </p:cNvPr>
          <p:cNvSpPr txBox="1"/>
          <p:nvPr/>
        </p:nvSpPr>
        <p:spPr>
          <a:xfrm>
            <a:off x="528480" y="1760319"/>
            <a:ext cx="25543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 the script with my function</a:t>
            </a:r>
          </a:p>
        </p:txBody>
      </p:sp>
    </p:spTree>
    <p:extLst>
      <p:ext uri="{BB962C8B-B14F-4D97-AF65-F5344CB8AC3E}">
        <p14:creationId xmlns:p14="http://schemas.microsoft.com/office/powerpoint/2010/main" val="37548455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63E5-7444-4F73-B89F-4A2C31E8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a complex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A097A8-72CF-4C05-ACEB-FFDCC3ED0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726" y="1829150"/>
            <a:ext cx="7594282" cy="44863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711A66-C915-4956-B8DD-932CF5375894}"/>
              </a:ext>
            </a:extLst>
          </p:cNvPr>
          <p:cNvSpPr txBox="1"/>
          <p:nvPr/>
        </p:nvSpPr>
        <p:spPr>
          <a:xfrm>
            <a:off x="681288" y="2361446"/>
            <a:ext cx="25147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Here I am making sure my naming of files, figures, outputs are consistent and maintained through the function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DC10E8EB-D6A7-4D9F-86C3-114E7E3E098E}"/>
              </a:ext>
            </a:extLst>
          </p:cNvPr>
          <p:cNvSpPr/>
          <p:nvPr/>
        </p:nvSpPr>
        <p:spPr>
          <a:xfrm>
            <a:off x="3196045" y="2124891"/>
            <a:ext cx="357051" cy="1304109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382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63E5-7444-4F73-B89F-4A2C31E8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a complex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A097A8-72CF-4C05-ACEB-FFDCC3ED0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726" y="1829150"/>
            <a:ext cx="7594282" cy="4486333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7A8A1D-33B0-45E3-AC0D-EA3C62E57F68}"/>
              </a:ext>
            </a:extLst>
          </p:cNvPr>
          <p:cNvCxnSpPr>
            <a:cxnSpLocks/>
          </p:cNvCxnSpPr>
          <p:nvPr/>
        </p:nvCxnSpPr>
        <p:spPr>
          <a:xfrm>
            <a:off x="3091542" y="3982794"/>
            <a:ext cx="48768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F711A66-C915-4956-B8DD-932CF5375894}"/>
              </a:ext>
            </a:extLst>
          </p:cNvPr>
          <p:cNvSpPr txBox="1"/>
          <p:nvPr/>
        </p:nvSpPr>
        <p:spPr>
          <a:xfrm>
            <a:off x="537188" y="3382629"/>
            <a:ext cx="25543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Since some of my analysis can vary with each run, I set the seed for each group, then if I want to re-run something my outputs/figures are consistent</a:t>
            </a:r>
          </a:p>
        </p:txBody>
      </p:sp>
    </p:spTree>
    <p:extLst>
      <p:ext uri="{BB962C8B-B14F-4D97-AF65-F5344CB8AC3E}">
        <p14:creationId xmlns:p14="http://schemas.microsoft.com/office/powerpoint/2010/main" val="1374145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82DE8-DB46-4651-81B2-DDAF14D8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D6FEF-8DFC-48B9-BE27-6AF46510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library(</a:t>
            </a:r>
            <a:r>
              <a:rPr lang="en-US" dirty="0" err="1">
                <a:latin typeface="Lucida Console" panose="020B0609040504020204" pitchFamily="49" charset="0"/>
              </a:rPr>
              <a:t>lubridate</a:t>
            </a:r>
            <a:r>
              <a:rPr lang="en-US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date_blast_func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&lt;-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function(df =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in_df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d_format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"%m/%d/%Y",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d_name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"datetime")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 &lt;- </a:t>
            </a:r>
            <a:r>
              <a:rPr lang="en-US" b="1" dirty="0" err="1">
                <a:latin typeface="Lucida Console" panose="020B0609040504020204" pitchFamily="49" charset="0"/>
              </a:rPr>
              <a:t>as.Date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], format = </a:t>
            </a:r>
            <a:r>
              <a:rPr lang="en-US" b="1" dirty="0" err="1">
                <a:latin typeface="Lucida Console" panose="020B0609040504020204" pitchFamily="49" charset="0"/>
              </a:rPr>
              <a:t>d_format</a:t>
            </a:r>
            <a:r>
              <a:rPr lang="en-US" b="1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df$year</a:t>
            </a:r>
            <a:r>
              <a:rPr lang="en-US" b="1" dirty="0">
                <a:latin typeface="Lucida Console" panose="020B0609040504020204" pitchFamily="49" charset="0"/>
              </a:rPr>
              <a:t> &lt;- year(df[,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df$month</a:t>
            </a:r>
            <a:r>
              <a:rPr lang="en-US" b="1" dirty="0">
                <a:latin typeface="Lucida Console" panose="020B0609040504020204" pitchFamily="49" charset="0"/>
              </a:rPr>
              <a:t> &lt;- month(df[,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df$day</a:t>
            </a:r>
            <a:r>
              <a:rPr lang="en-US" b="1" dirty="0">
                <a:latin typeface="Lucida Console" panose="020B0609040504020204" pitchFamily="49" charset="0"/>
              </a:rPr>
              <a:t> &lt;- day(df[,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df$yday</a:t>
            </a:r>
            <a:r>
              <a:rPr lang="en-US" b="1" dirty="0">
                <a:latin typeface="Lucida Console" panose="020B0609040504020204" pitchFamily="49" charset="0"/>
              </a:rPr>
              <a:t> &lt;- </a:t>
            </a:r>
            <a:r>
              <a:rPr lang="en-US" b="1" dirty="0" err="1">
                <a:latin typeface="Lucida Console" panose="020B0609040504020204" pitchFamily="49" charset="0"/>
              </a:rPr>
              <a:t>yday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return(df)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816CFA-5919-4EBB-B71C-134AD6CC2759}"/>
              </a:ext>
            </a:extLst>
          </p:cNvPr>
          <p:cNvCxnSpPr/>
          <p:nvPr/>
        </p:nvCxnSpPr>
        <p:spPr>
          <a:xfrm>
            <a:off x="4549254" y="2265528"/>
            <a:ext cx="0" cy="3639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2D8613-23A9-4AD7-BD03-1CC39D66DBFF}"/>
              </a:ext>
            </a:extLst>
          </p:cNvPr>
          <p:cNvSpPr txBox="1"/>
          <p:nvPr/>
        </p:nvSpPr>
        <p:spPr>
          <a:xfrm>
            <a:off x="3512024" y="1851733"/>
            <a:ext cx="2209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frame variable</a:t>
            </a:r>
          </a:p>
        </p:txBody>
      </p:sp>
    </p:spTree>
    <p:extLst>
      <p:ext uri="{BB962C8B-B14F-4D97-AF65-F5344CB8AC3E}">
        <p14:creationId xmlns:p14="http://schemas.microsoft.com/office/powerpoint/2010/main" val="25953532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63E5-7444-4F73-B89F-4A2C31E8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a complex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A097A8-72CF-4C05-ACEB-FFDCC3ED0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726" y="1829150"/>
            <a:ext cx="7594282" cy="4486333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7A8A1D-33B0-45E3-AC0D-EA3C62E57F68}"/>
              </a:ext>
            </a:extLst>
          </p:cNvPr>
          <p:cNvCxnSpPr>
            <a:cxnSpLocks/>
          </p:cNvCxnSpPr>
          <p:nvPr/>
        </p:nvCxnSpPr>
        <p:spPr>
          <a:xfrm>
            <a:off x="3091542" y="4714314"/>
            <a:ext cx="48768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F711A66-C915-4956-B8DD-932CF5375894}"/>
              </a:ext>
            </a:extLst>
          </p:cNvPr>
          <p:cNvSpPr txBox="1"/>
          <p:nvPr/>
        </p:nvSpPr>
        <p:spPr>
          <a:xfrm>
            <a:off x="537188" y="4298815"/>
            <a:ext cx="25543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Here I am running my function within a for loop, though there are other ways I could do this (apply, parallel)</a:t>
            </a:r>
          </a:p>
        </p:txBody>
      </p:sp>
    </p:spTree>
    <p:extLst>
      <p:ext uri="{BB962C8B-B14F-4D97-AF65-F5344CB8AC3E}">
        <p14:creationId xmlns:p14="http://schemas.microsoft.com/office/powerpoint/2010/main" val="16721802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6E42-CAD7-45CE-AA53-484C28F67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Plot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DBDE61-A588-4AA4-8055-19BAFF1C1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209" y="2014194"/>
            <a:ext cx="701992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6043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6E42-CAD7-45CE-AA53-484C28F67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Plot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DBDE61-A588-4AA4-8055-19BAFF1C1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209" y="2014194"/>
            <a:ext cx="7019925" cy="4038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4009C1-8923-4DCF-86DE-565DF6E49426}"/>
              </a:ext>
            </a:extLst>
          </p:cNvPr>
          <p:cNvSpPr txBox="1"/>
          <p:nvPr/>
        </p:nvSpPr>
        <p:spPr>
          <a:xfrm>
            <a:off x="1243713" y="2371077"/>
            <a:ext cx="25147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Why so many lists?</a:t>
            </a:r>
          </a:p>
          <a:p>
            <a:endParaRPr lang="en-US" sz="1200" dirty="0"/>
          </a:p>
          <a:p>
            <a:r>
              <a:rPr lang="en-US" sz="1200" dirty="0"/>
              <a:t>Here I am trying to make plotting as easy as possible. </a:t>
            </a:r>
          </a:p>
          <a:p>
            <a:endParaRPr lang="en-US" sz="1200" dirty="0"/>
          </a:p>
          <a:p>
            <a:r>
              <a:rPr lang="en-US" sz="1200" dirty="0"/>
              <a:t>I have lists for certain file names as well as lists for title/axis names 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04BCB4FB-A666-4AF6-93C1-67D0BF5F4563}"/>
              </a:ext>
            </a:extLst>
          </p:cNvPr>
          <p:cNvSpPr/>
          <p:nvPr/>
        </p:nvSpPr>
        <p:spPr>
          <a:xfrm>
            <a:off x="3842814" y="2112500"/>
            <a:ext cx="357051" cy="1902151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730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image">
            <a:extLst>
              <a:ext uri="{FF2B5EF4-FFF2-40B4-BE49-F238E27FC236}">
                <a16:creationId xmlns:a16="http://schemas.microsoft.com/office/drawing/2014/main" id="{603B06F8-FD22-4E58-8609-4D62E54C38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5F1603F-76BE-42A4-AFD7-075718DBDD59}"/>
              </a:ext>
            </a:extLst>
          </p:cNvPr>
          <p:cNvSpPr/>
          <p:nvPr/>
        </p:nvSpPr>
        <p:spPr>
          <a:xfrm>
            <a:off x="5997008" y="1808532"/>
            <a:ext cx="5452527" cy="32409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47AE89-4A43-4D14-94A2-A2015D64866C}"/>
              </a:ext>
            </a:extLst>
          </p:cNvPr>
          <p:cNvSpPr/>
          <p:nvPr/>
        </p:nvSpPr>
        <p:spPr>
          <a:xfrm>
            <a:off x="6162953" y="1975104"/>
            <a:ext cx="5120640" cy="29077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Final </a:t>
            </a:r>
          </a:p>
          <a:p>
            <a:pPr algn="ctr"/>
            <a:r>
              <a:rPr lang="en-US" sz="4800" dirty="0">
                <a:solidFill>
                  <a:schemeClr val="tx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86399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82DE8-DB46-4651-81B2-DDAF14D8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D6FEF-8DFC-48B9-BE27-6AF46510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library(</a:t>
            </a:r>
            <a:r>
              <a:rPr lang="en-US" dirty="0" err="1">
                <a:latin typeface="Lucida Console" panose="020B0609040504020204" pitchFamily="49" charset="0"/>
              </a:rPr>
              <a:t>lubridate</a:t>
            </a:r>
            <a:r>
              <a:rPr lang="en-US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date_blast_func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&lt;-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function(df =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in_df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d_format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"%m/%d/%Y",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d_name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"datetime")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 &lt;- </a:t>
            </a:r>
            <a:r>
              <a:rPr lang="en-US" b="1" dirty="0" err="1">
                <a:latin typeface="Lucida Console" panose="020B0609040504020204" pitchFamily="49" charset="0"/>
              </a:rPr>
              <a:t>as.Date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], format = </a:t>
            </a:r>
            <a:r>
              <a:rPr lang="en-US" b="1" dirty="0" err="1">
                <a:latin typeface="Lucida Console" panose="020B0609040504020204" pitchFamily="49" charset="0"/>
              </a:rPr>
              <a:t>d_format</a:t>
            </a:r>
            <a:r>
              <a:rPr lang="en-US" b="1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df$year</a:t>
            </a:r>
            <a:r>
              <a:rPr lang="en-US" b="1" dirty="0">
                <a:latin typeface="Lucida Console" panose="020B0609040504020204" pitchFamily="49" charset="0"/>
              </a:rPr>
              <a:t> &lt;- year(df[,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df$month</a:t>
            </a:r>
            <a:r>
              <a:rPr lang="en-US" b="1" dirty="0">
                <a:latin typeface="Lucida Console" panose="020B0609040504020204" pitchFamily="49" charset="0"/>
              </a:rPr>
              <a:t> &lt;- month(df[,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df$day</a:t>
            </a:r>
            <a:r>
              <a:rPr lang="en-US" b="1" dirty="0">
                <a:latin typeface="Lucida Console" panose="020B0609040504020204" pitchFamily="49" charset="0"/>
              </a:rPr>
              <a:t> &lt;- day(df[,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df$yday</a:t>
            </a:r>
            <a:r>
              <a:rPr lang="en-US" b="1" dirty="0">
                <a:latin typeface="Lucida Console" panose="020B0609040504020204" pitchFamily="49" charset="0"/>
              </a:rPr>
              <a:t> &lt;- </a:t>
            </a:r>
            <a:r>
              <a:rPr lang="en-US" b="1" dirty="0" err="1">
                <a:latin typeface="Lucida Console" panose="020B0609040504020204" pitchFamily="49" charset="0"/>
              </a:rPr>
              <a:t>yday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return(df)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816CFA-5919-4EBB-B71C-134AD6CC2759}"/>
              </a:ext>
            </a:extLst>
          </p:cNvPr>
          <p:cNvCxnSpPr/>
          <p:nvPr/>
        </p:nvCxnSpPr>
        <p:spPr>
          <a:xfrm>
            <a:off x="6519081" y="2287786"/>
            <a:ext cx="0" cy="36394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2D8613-23A9-4AD7-BD03-1CC39D66DBFF}"/>
              </a:ext>
            </a:extLst>
          </p:cNvPr>
          <p:cNvSpPr txBox="1"/>
          <p:nvPr/>
        </p:nvSpPr>
        <p:spPr>
          <a:xfrm>
            <a:off x="5481851" y="1873991"/>
            <a:ext cx="2075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format of the date</a:t>
            </a:r>
          </a:p>
        </p:txBody>
      </p:sp>
    </p:spTree>
    <p:extLst>
      <p:ext uri="{BB962C8B-B14F-4D97-AF65-F5344CB8AC3E}">
        <p14:creationId xmlns:p14="http://schemas.microsoft.com/office/powerpoint/2010/main" val="1318376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82DE8-DB46-4651-81B2-DDAF14D8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D6FEF-8DFC-48B9-BE27-6AF46510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library(</a:t>
            </a:r>
            <a:r>
              <a:rPr lang="en-US" dirty="0" err="1">
                <a:latin typeface="Lucida Console" panose="020B0609040504020204" pitchFamily="49" charset="0"/>
              </a:rPr>
              <a:t>lubridate</a:t>
            </a:r>
            <a:r>
              <a:rPr lang="en-US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date_blast_func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&lt;-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function(df =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in_df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d_format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"%m/%d/%Y",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d_name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"datetime")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 &lt;- </a:t>
            </a:r>
            <a:r>
              <a:rPr lang="en-US" b="1" dirty="0" err="1">
                <a:latin typeface="Lucida Console" panose="020B0609040504020204" pitchFamily="49" charset="0"/>
              </a:rPr>
              <a:t>as.Date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], format = </a:t>
            </a:r>
            <a:r>
              <a:rPr lang="en-US" b="1" dirty="0" err="1">
                <a:latin typeface="Lucida Console" panose="020B0609040504020204" pitchFamily="49" charset="0"/>
              </a:rPr>
              <a:t>d_format</a:t>
            </a:r>
            <a:r>
              <a:rPr lang="en-US" b="1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df$year</a:t>
            </a:r>
            <a:r>
              <a:rPr lang="en-US" b="1" dirty="0">
                <a:latin typeface="Lucida Console" panose="020B0609040504020204" pitchFamily="49" charset="0"/>
              </a:rPr>
              <a:t> &lt;- year(df[,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df$month</a:t>
            </a:r>
            <a:r>
              <a:rPr lang="en-US" b="1" dirty="0">
                <a:latin typeface="Lucida Console" panose="020B0609040504020204" pitchFamily="49" charset="0"/>
              </a:rPr>
              <a:t> &lt;- month(df[,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df$day</a:t>
            </a:r>
            <a:r>
              <a:rPr lang="en-US" b="1" dirty="0">
                <a:latin typeface="Lucida Console" panose="020B0609040504020204" pitchFamily="49" charset="0"/>
              </a:rPr>
              <a:t> &lt;- day(df[,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df$yday</a:t>
            </a:r>
            <a:r>
              <a:rPr lang="en-US" b="1" dirty="0">
                <a:latin typeface="Lucida Console" panose="020B0609040504020204" pitchFamily="49" charset="0"/>
              </a:rPr>
              <a:t> &lt;- </a:t>
            </a:r>
            <a:r>
              <a:rPr lang="en-US" b="1" dirty="0" err="1">
                <a:latin typeface="Lucida Console" panose="020B0609040504020204" pitchFamily="49" charset="0"/>
              </a:rPr>
              <a:t>yday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return(df)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816CFA-5919-4EBB-B71C-134AD6CC2759}"/>
              </a:ext>
            </a:extLst>
          </p:cNvPr>
          <p:cNvCxnSpPr/>
          <p:nvPr/>
        </p:nvCxnSpPr>
        <p:spPr>
          <a:xfrm>
            <a:off x="8689075" y="2251392"/>
            <a:ext cx="0" cy="363940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2D8613-23A9-4AD7-BD03-1CC39D66DBFF}"/>
              </a:ext>
            </a:extLst>
          </p:cNvPr>
          <p:cNvSpPr txBox="1"/>
          <p:nvPr/>
        </p:nvSpPr>
        <p:spPr>
          <a:xfrm>
            <a:off x="7342495" y="1837597"/>
            <a:ext cx="2864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 of the date column</a:t>
            </a:r>
          </a:p>
        </p:txBody>
      </p:sp>
    </p:spTree>
    <p:extLst>
      <p:ext uri="{BB962C8B-B14F-4D97-AF65-F5344CB8AC3E}">
        <p14:creationId xmlns:p14="http://schemas.microsoft.com/office/powerpoint/2010/main" val="2173691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82DE8-DB46-4651-81B2-DDAF14D8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D6FEF-8DFC-48B9-BE27-6AF46510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library(</a:t>
            </a:r>
            <a:r>
              <a:rPr lang="en-US" dirty="0" err="1">
                <a:latin typeface="Lucida Console" panose="020B0609040504020204" pitchFamily="49" charset="0"/>
              </a:rPr>
              <a:t>lubridate</a:t>
            </a:r>
            <a:r>
              <a:rPr lang="en-US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date_blast_func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&lt;-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function(df =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in_df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d_format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"%m/%d/%Y",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d_name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"datetime")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 &lt;- </a:t>
            </a:r>
            <a:r>
              <a:rPr lang="en-US" b="1" dirty="0" err="1">
                <a:latin typeface="Lucida Console" panose="020B0609040504020204" pitchFamily="49" charset="0"/>
              </a:rPr>
              <a:t>as.Date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], format = </a:t>
            </a:r>
            <a:r>
              <a:rPr lang="en-US" b="1" dirty="0" err="1">
                <a:latin typeface="Lucida Console" panose="020B0609040504020204" pitchFamily="49" charset="0"/>
              </a:rPr>
              <a:t>d_format</a:t>
            </a:r>
            <a:r>
              <a:rPr lang="en-US" b="1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df$year</a:t>
            </a:r>
            <a:r>
              <a:rPr lang="en-US" b="1" dirty="0">
                <a:latin typeface="Lucida Console" panose="020B0609040504020204" pitchFamily="49" charset="0"/>
              </a:rPr>
              <a:t> &lt;- year(df[,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df$month</a:t>
            </a:r>
            <a:r>
              <a:rPr lang="en-US" b="1" dirty="0">
                <a:latin typeface="Lucida Console" panose="020B0609040504020204" pitchFamily="49" charset="0"/>
              </a:rPr>
              <a:t> &lt;- month(df[,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df$day</a:t>
            </a:r>
            <a:r>
              <a:rPr lang="en-US" b="1" dirty="0">
                <a:latin typeface="Lucida Console" panose="020B0609040504020204" pitchFamily="49" charset="0"/>
              </a:rPr>
              <a:t> &lt;- day(df[,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df$yday</a:t>
            </a:r>
            <a:r>
              <a:rPr lang="en-US" b="1" dirty="0">
                <a:latin typeface="Lucida Console" panose="020B0609040504020204" pitchFamily="49" charset="0"/>
              </a:rPr>
              <a:t> &lt;- </a:t>
            </a:r>
            <a:r>
              <a:rPr lang="en-US" b="1" dirty="0" err="1">
                <a:latin typeface="Lucida Console" panose="020B0609040504020204" pitchFamily="49" charset="0"/>
              </a:rPr>
              <a:t>yday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return(df)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}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816CFA-5919-4EBB-B71C-134AD6CC2759}"/>
              </a:ext>
            </a:extLst>
          </p:cNvPr>
          <p:cNvCxnSpPr>
            <a:cxnSpLocks/>
          </p:cNvCxnSpPr>
          <p:nvPr/>
        </p:nvCxnSpPr>
        <p:spPr>
          <a:xfrm flipH="1">
            <a:off x="7028596" y="3455807"/>
            <a:ext cx="627797" cy="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62D8613-23A9-4AD7-BD03-1CC39D66DBFF}"/>
              </a:ext>
            </a:extLst>
          </p:cNvPr>
          <p:cNvSpPr txBox="1"/>
          <p:nvPr/>
        </p:nvSpPr>
        <p:spPr>
          <a:xfrm>
            <a:off x="7656393" y="3271141"/>
            <a:ext cx="36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Reformats a character into a date</a:t>
            </a:r>
          </a:p>
        </p:txBody>
      </p:sp>
    </p:spTree>
    <p:extLst>
      <p:ext uri="{BB962C8B-B14F-4D97-AF65-F5344CB8AC3E}">
        <p14:creationId xmlns:p14="http://schemas.microsoft.com/office/powerpoint/2010/main" val="642790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82DE8-DB46-4651-81B2-DDAF14D8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D6FEF-8DFC-48B9-BE27-6AF465104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library(</a:t>
            </a:r>
            <a:r>
              <a:rPr lang="en-US" dirty="0" err="1">
                <a:latin typeface="Lucida Console" panose="020B0609040504020204" pitchFamily="49" charset="0"/>
              </a:rPr>
              <a:t>lubridate</a:t>
            </a:r>
            <a:r>
              <a:rPr lang="en-US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date_blast_func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latin typeface="Lucida Console" panose="020B0609040504020204" pitchFamily="49" charset="0"/>
              </a:rPr>
              <a:t>&lt;-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function(df =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in_df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d_format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"%m/%d/%Y",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d_name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</a:rPr>
              <a:t> = "datetime")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{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  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 &lt;- </a:t>
            </a:r>
            <a:r>
              <a:rPr lang="en-US" b="1" dirty="0" err="1">
                <a:latin typeface="Lucida Console" panose="020B0609040504020204" pitchFamily="49" charset="0"/>
              </a:rPr>
              <a:t>as.Date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], format = </a:t>
            </a:r>
            <a:r>
              <a:rPr lang="en-US" b="1" dirty="0" err="1">
                <a:latin typeface="Lucida Console" panose="020B0609040504020204" pitchFamily="49" charset="0"/>
              </a:rPr>
              <a:t>d_format</a:t>
            </a:r>
            <a:r>
              <a:rPr lang="en-US" b="1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df$year</a:t>
            </a:r>
            <a:r>
              <a:rPr lang="en-US" b="1" dirty="0">
                <a:latin typeface="Lucida Console" panose="020B0609040504020204" pitchFamily="49" charset="0"/>
              </a:rPr>
              <a:t> &lt;- year(df[,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df$month</a:t>
            </a:r>
            <a:r>
              <a:rPr lang="en-US" b="1" dirty="0">
                <a:latin typeface="Lucida Console" panose="020B0609040504020204" pitchFamily="49" charset="0"/>
              </a:rPr>
              <a:t> &lt;- month(df[,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df$day</a:t>
            </a:r>
            <a:r>
              <a:rPr lang="en-US" b="1" dirty="0">
                <a:latin typeface="Lucida Console" panose="020B0609040504020204" pitchFamily="49" charset="0"/>
              </a:rPr>
              <a:t> &lt;- day(df[,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</a:t>
            </a:r>
            <a:r>
              <a:rPr lang="en-US" b="1" dirty="0" err="1">
                <a:latin typeface="Lucida Console" panose="020B0609040504020204" pitchFamily="49" charset="0"/>
              </a:rPr>
              <a:t>df$yday</a:t>
            </a:r>
            <a:r>
              <a:rPr lang="en-US" b="1" dirty="0">
                <a:latin typeface="Lucida Console" panose="020B0609040504020204" pitchFamily="49" charset="0"/>
              </a:rPr>
              <a:t> &lt;- </a:t>
            </a:r>
            <a:r>
              <a:rPr lang="en-US" b="1" dirty="0" err="1">
                <a:latin typeface="Lucida Console" panose="020B0609040504020204" pitchFamily="49" charset="0"/>
              </a:rPr>
              <a:t>yday</a:t>
            </a:r>
            <a:r>
              <a:rPr lang="en-US" b="1" dirty="0">
                <a:latin typeface="Lucida Console" panose="020B0609040504020204" pitchFamily="49" charset="0"/>
              </a:rPr>
              <a:t>(df[,</a:t>
            </a:r>
            <a:r>
              <a:rPr lang="en-US" b="1" dirty="0" err="1">
                <a:latin typeface="Lucida Console" panose="020B0609040504020204" pitchFamily="49" charset="0"/>
              </a:rPr>
              <a:t>d_name</a:t>
            </a:r>
            <a:r>
              <a:rPr lang="en-US" b="1" dirty="0">
                <a:latin typeface="Lucida Console" panose="020B0609040504020204" pitchFamily="49" charset="0"/>
              </a:rPr>
              <a:t>])</a:t>
            </a:r>
          </a:p>
          <a:p>
            <a:pPr marL="0" indent="0">
              <a:buNone/>
            </a:pPr>
            <a:r>
              <a:rPr lang="en-US" b="1" dirty="0">
                <a:latin typeface="Lucida Console" panose="020B0609040504020204" pitchFamily="49" charset="0"/>
              </a:rPr>
              <a:t>  return(df)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2D8613-23A9-4AD7-BD03-1CC39D66DBFF}"/>
              </a:ext>
            </a:extLst>
          </p:cNvPr>
          <p:cNvSpPr txBox="1"/>
          <p:nvPr/>
        </p:nvSpPr>
        <p:spPr>
          <a:xfrm>
            <a:off x="5031475" y="4027932"/>
            <a:ext cx="5398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Makes columns for year, month, day, and year day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19D11E5F-A81D-4B7C-BA82-553C92A17EB9}"/>
              </a:ext>
            </a:extLst>
          </p:cNvPr>
          <p:cNvSpPr/>
          <p:nvPr/>
        </p:nvSpPr>
        <p:spPr>
          <a:xfrm>
            <a:off x="4590197" y="3721290"/>
            <a:ext cx="441278" cy="1019032"/>
          </a:xfrm>
          <a:prstGeom prst="rightBrac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354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92E9E5-79AF-4029-8FCA-9C327D54FD8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59927E4-E194-47BE-91C2-B87D50CF51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4A532A-EA0D-41F9-B458-AF9358EF2F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{379F98C0-43CD-4D9B-ABBC-CE2856B8F4F5}tf56410444_win32</Template>
  <TotalTime>418</TotalTime>
  <Words>4579</Words>
  <Application>Microsoft Office PowerPoint</Application>
  <PresentationFormat>Widescreen</PresentationFormat>
  <Paragraphs>459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Avenir Next LT Pro</vt:lpstr>
      <vt:lpstr>Avenir Next LT Pro Light</vt:lpstr>
      <vt:lpstr>Cambria Math</vt:lpstr>
      <vt:lpstr>Garamond</vt:lpstr>
      <vt:lpstr>Lucida Console</vt:lpstr>
      <vt:lpstr>SavonVTI</vt:lpstr>
      <vt:lpstr>R Functions:</vt:lpstr>
      <vt:lpstr>Basic R Functions</vt:lpstr>
      <vt:lpstr>User Generated Functions</vt:lpstr>
      <vt:lpstr>Example Function</vt:lpstr>
      <vt:lpstr>Example Function</vt:lpstr>
      <vt:lpstr>Example Function</vt:lpstr>
      <vt:lpstr>Example Function</vt:lpstr>
      <vt:lpstr>Example Function</vt:lpstr>
      <vt:lpstr>Example Function</vt:lpstr>
      <vt:lpstr>Example Function</vt:lpstr>
      <vt:lpstr>Running the Example Function</vt:lpstr>
      <vt:lpstr>PowerPoint Presentation</vt:lpstr>
      <vt:lpstr>Common Uses of Functions</vt:lpstr>
      <vt:lpstr>Common Uses of Functions</vt:lpstr>
      <vt:lpstr>Common Uses of Functions</vt:lpstr>
      <vt:lpstr>Example function for apply</vt:lpstr>
      <vt:lpstr>Example function for apply</vt:lpstr>
      <vt:lpstr>Example function for apply</vt:lpstr>
      <vt:lpstr>Example function for apply</vt:lpstr>
      <vt:lpstr>Example function for apply</vt:lpstr>
      <vt:lpstr>Common Uses of Functions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Example function for analysis over multiple datasets/variables</vt:lpstr>
      <vt:lpstr>PowerPoint Presentation</vt:lpstr>
      <vt:lpstr>Common Uses of Functions</vt:lpstr>
      <vt:lpstr>Before we make a function for figures…</vt:lpstr>
      <vt:lpstr>Before we make a function for figures…</vt:lpstr>
      <vt:lpstr>Example Function for plotting</vt:lpstr>
      <vt:lpstr>Example Function for plotting</vt:lpstr>
      <vt:lpstr>Example Function for plotting</vt:lpstr>
      <vt:lpstr>Example Function for plotting</vt:lpstr>
      <vt:lpstr>Example Function for plotting</vt:lpstr>
      <vt:lpstr>Running the plot function</vt:lpstr>
      <vt:lpstr>PowerPoint Presentation</vt:lpstr>
      <vt:lpstr>Example of a complex function</vt:lpstr>
      <vt:lpstr>Application of a complex function</vt:lpstr>
      <vt:lpstr>Application of a complex function</vt:lpstr>
      <vt:lpstr>Application of a complex function</vt:lpstr>
      <vt:lpstr>Application of a complex function</vt:lpstr>
      <vt:lpstr>Complex Plot Function</vt:lpstr>
      <vt:lpstr>Complex Plot Function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Functions:</dc:title>
  <dc:creator>Chase James</dc:creator>
  <cp:lastModifiedBy>Chase James</cp:lastModifiedBy>
  <cp:revision>27</cp:revision>
  <dcterms:created xsi:type="dcterms:W3CDTF">2020-10-20T18:13:05Z</dcterms:created>
  <dcterms:modified xsi:type="dcterms:W3CDTF">2020-10-21T19:55:28Z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